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341" r:id="rId2"/>
    <p:sldId id="343" r:id="rId3"/>
    <p:sldId id="256" r:id="rId4"/>
    <p:sldId id="257" r:id="rId5"/>
    <p:sldId id="258" r:id="rId6"/>
    <p:sldId id="259" r:id="rId7"/>
    <p:sldId id="260" r:id="rId8"/>
    <p:sldId id="261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262" r:id="rId41"/>
    <p:sldId id="263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264" r:id="rId50"/>
    <p:sldId id="265" r:id="rId51"/>
    <p:sldId id="266" r:id="rId52"/>
    <p:sldId id="267" r:id="rId53"/>
    <p:sldId id="268" r:id="rId54"/>
    <p:sldId id="269" r:id="rId55"/>
    <p:sldId id="270" r:id="rId56"/>
    <p:sldId id="271" r:id="rId57"/>
    <p:sldId id="272" r:id="rId58"/>
    <p:sldId id="273" r:id="rId59"/>
    <p:sldId id="274" r:id="rId60"/>
    <p:sldId id="275" r:id="rId61"/>
    <p:sldId id="276" r:id="rId62"/>
    <p:sldId id="277" r:id="rId63"/>
    <p:sldId id="278" r:id="rId64"/>
    <p:sldId id="339" r:id="rId65"/>
    <p:sldId id="279" r:id="rId66"/>
    <p:sldId id="280" r:id="rId67"/>
    <p:sldId id="281" r:id="rId68"/>
    <p:sldId id="282" r:id="rId69"/>
    <p:sldId id="283" r:id="rId70"/>
    <p:sldId id="284" r:id="rId71"/>
    <p:sldId id="340" r:id="rId72"/>
    <p:sldId id="286" r:id="rId73"/>
    <p:sldId id="287" r:id="rId74"/>
    <p:sldId id="288" r:id="rId75"/>
    <p:sldId id="289" r:id="rId76"/>
    <p:sldId id="290" r:id="rId77"/>
    <p:sldId id="291" r:id="rId78"/>
    <p:sldId id="292" r:id="rId79"/>
    <p:sldId id="293" r:id="rId80"/>
    <p:sldId id="294" r:id="rId81"/>
    <p:sldId id="295" r:id="rId82"/>
    <p:sldId id="296" r:id="rId83"/>
    <p:sldId id="297" r:id="rId84"/>
    <p:sldId id="298" r:id="rId85"/>
    <p:sldId id="299" r:id="rId86"/>
    <p:sldId id="300" r:id="rId87"/>
    <p:sldId id="301" r:id="rId88"/>
    <p:sldId id="302" r:id="rId89"/>
    <p:sldId id="303" r:id="rId90"/>
    <p:sldId id="304" r:id="rId91"/>
    <p:sldId id="305" r:id="rId92"/>
    <p:sldId id="307" r:id="rId93"/>
    <p:sldId id="308" r:id="rId94"/>
    <p:sldId id="306" r:id="rId95"/>
    <p:sldId id="309" r:id="rId96"/>
    <p:sldId id="310" r:id="rId97"/>
    <p:sldId id="342" r:id="rId98"/>
    <p:sldId id="311" r:id="rId99"/>
    <p:sldId id="312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320" r:id="rId108"/>
    <p:sldId id="321" r:id="rId109"/>
    <p:sldId id="322" r:id="rId110"/>
    <p:sldId id="323" r:id="rId111"/>
    <p:sldId id="324" r:id="rId112"/>
    <p:sldId id="325" r:id="rId113"/>
    <p:sldId id="326" r:id="rId114"/>
    <p:sldId id="327" r:id="rId115"/>
    <p:sldId id="328" r:id="rId116"/>
    <p:sldId id="329" r:id="rId117"/>
    <p:sldId id="330" r:id="rId118"/>
    <p:sldId id="331" r:id="rId119"/>
    <p:sldId id="332" r:id="rId120"/>
    <p:sldId id="333" r:id="rId121"/>
    <p:sldId id="334" r:id="rId122"/>
    <p:sldId id="335" r:id="rId123"/>
    <p:sldId id="336" r:id="rId124"/>
    <p:sldId id="337" r:id="rId125"/>
    <p:sldId id="338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3098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56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7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06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1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82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0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56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6E5F649-CD08-4986-9BE5-DE65EDE5B3C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F1E7711-A6B0-41A8-998B-8CB3761F07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34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/easyspubjava/javacoursework/-/raw/master/Chapter1/01-01/img/usejava.png" TargetMode="External"/><Relationship Id="rId2" Type="http://schemas.openxmlformats.org/officeDocument/2006/relationships/hyperlink" Target="/easyspubjava/javacoursework/-/raw/master/Chapter1/01-01/img/vm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 bwMode="auto">
          <a:xfrm>
            <a:off x="1727024" y="626885"/>
            <a:ext cx="6480175" cy="384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프로그래밍</a:t>
            </a:r>
            <a:endParaRPr lang="en-US" altLang="ko-KR" sz="54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기초</a:t>
            </a:r>
            <a:endParaRPr lang="en-US" altLang="ko-KR" sz="5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24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9" y="128954"/>
            <a:ext cx="11746522" cy="660009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3833446" y="2461846"/>
            <a:ext cx="1535723" cy="949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091354" y="1008185"/>
            <a:ext cx="1066800" cy="750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2443" y="462550"/>
            <a:ext cx="8839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else</a:t>
            </a:r>
            <a:r>
              <a:rPr lang="ko-KR" altLang="en-US" dirty="0" smtClean="0"/>
              <a:t>{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charge</a:t>
            </a:r>
            <a:r>
              <a:rPr lang="ko-KR" altLang="en-US" dirty="0" smtClean="0"/>
              <a:t> = 3000;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("일반인 입니다.");</a:t>
            </a:r>
          </a:p>
          <a:p>
            <a:r>
              <a:rPr lang="ko-KR" altLang="en-US" dirty="0" smtClean="0"/>
              <a:t>		} 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("입장료는 " + </a:t>
            </a:r>
            <a:r>
              <a:rPr lang="ko-KR" altLang="en-US" dirty="0" err="1" smtClean="0"/>
              <a:t>charge</a:t>
            </a:r>
            <a:r>
              <a:rPr lang="ko-KR" altLang="en-US" dirty="0" smtClean="0"/>
              <a:t> + "원입니다.");</a:t>
            </a:r>
          </a:p>
          <a:p>
            <a:r>
              <a:rPr lang="ko-KR" altLang="en-US" dirty="0" smtClean="0"/>
              <a:t>	}</a:t>
            </a: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9" y="2918102"/>
            <a:ext cx="10487377" cy="231994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0223" y="573247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다음 강의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16. </a:t>
            </a:r>
            <a:r>
              <a:rPr lang="ko-KR" altLang="en-US" dirty="0" smtClean="0"/>
              <a:t>조건이 여러 개 일 때 간단히 표현되는 </a:t>
            </a:r>
            <a:r>
              <a:rPr lang="en-US" altLang="ko-KR" dirty="0" smtClean="0"/>
              <a:t>switch-case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44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43591"/>
            <a:ext cx="10515600" cy="24043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b="1" dirty="0" smtClean="0"/>
              <a:t>switch - case </a:t>
            </a:r>
            <a:r>
              <a:rPr lang="ko-KR" altLang="en-US" sz="2400" b="1" dirty="0" smtClean="0"/>
              <a:t>문</a:t>
            </a:r>
          </a:p>
          <a:p>
            <a:r>
              <a:rPr lang="en-US" altLang="ko-KR" sz="1800" dirty="0" smtClean="0"/>
              <a:t>if - else if - else </a:t>
            </a:r>
            <a:r>
              <a:rPr lang="ko-KR" altLang="en-US" sz="1800" dirty="0" smtClean="0"/>
              <a:t>문을 사용할 때 복잡하고 번거로운 부분을 </a:t>
            </a:r>
            <a:r>
              <a:rPr lang="ko-KR" altLang="en-US" sz="1800" dirty="0" err="1" smtClean="0"/>
              <a:t>가독성</a:t>
            </a:r>
            <a:r>
              <a:rPr lang="ko-KR" altLang="en-US" sz="1800" dirty="0" smtClean="0"/>
              <a:t> 좋게 구현</a:t>
            </a:r>
          </a:p>
          <a:p>
            <a:r>
              <a:rPr lang="ko-KR" altLang="en-US" sz="1800" dirty="0" smtClean="0"/>
              <a:t>비교 조건이 특정 값이나 문자열인 경우 사용</a:t>
            </a:r>
          </a:p>
          <a:p>
            <a:r>
              <a:rPr lang="en-US" altLang="ko-KR" sz="1800" dirty="0" smtClean="0"/>
              <a:t>break </a:t>
            </a:r>
            <a:r>
              <a:rPr lang="ko-KR" altLang="en-US" sz="1800" dirty="0" smtClean="0"/>
              <a:t>문을 사용하여 각 조건이 만족되면 </a:t>
            </a:r>
            <a:r>
              <a:rPr lang="en-US" altLang="ko-KR" sz="1800" dirty="0" smtClean="0"/>
              <a:t>switch </a:t>
            </a:r>
            <a:r>
              <a:rPr lang="ko-KR" altLang="en-US" sz="1800" dirty="0" err="1" smtClean="0"/>
              <a:t>블럭을</a:t>
            </a:r>
            <a:r>
              <a:rPr lang="ko-KR" altLang="en-US" sz="1800" dirty="0" smtClean="0"/>
              <a:t> 빠져나오도록 함</a:t>
            </a:r>
          </a:p>
          <a:p>
            <a:r>
              <a:rPr lang="ko-KR" altLang="en-US" sz="1800" dirty="0" smtClean="0"/>
              <a:t>자바 </a:t>
            </a:r>
            <a:r>
              <a:rPr lang="en-US" altLang="ko-KR" sz="1800" dirty="0" smtClean="0"/>
              <a:t>14</a:t>
            </a:r>
            <a:r>
              <a:rPr lang="ko-KR" altLang="en-US" sz="1800" dirty="0" smtClean="0"/>
              <a:t>부터 좀 더 간결해진 표현식이 지원 됨 </a:t>
            </a:r>
            <a:r>
              <a:rPr lang="en-US" altLang="ko-KR" sz="1800" dirty="0" smtClean="0"/>
              <a:t>( break </a:t>
            </a:r>
            <a:r>
              <a:rPr lang="ko-KR" altLang="en-US" sz="1800" dirty="0" smtClean="0"/>
              <a:t>사용하지 않음 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b="1" dirty="0" smtClean="0"/>
              <a:t>한 달이 며칠인지 알려주는 프로그램 구현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38200" y="520680"/>
            <a:ext cx="87573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16. </a:t>
            </a:r>
            <a:r>
              <a:rPr lang="ko-KR" altLang="en-US" sz="2400" b="1" dirty="0"/>
              <a:t>조건이 여러 개 일 때 간단히 표현되는 </a:t>
            </a:r>
            <a:r>
              <a:rPr lang="en-US" altLang="ko-KR" sz="2400" b="1" dirty="0"/>
              <a:t>switch-case </a:t>
            </a:r>
            <a:r>
              <a:rPr lang="ko-KR" altLang="en-US" sz="2400" b="1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8200" y="3644037"/>
            <a:ext cx="109276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package ch16;</a:t>
            </a:r>
          </a:p>
          <a:p>
            <a:endParaRPr lang="en-US" altLang="ko-KR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SwitchCaseTest</a:t>
            </a:r>
            <a:r>
              <a:rPr lang="en-US" altLang="ko-KR" sz="1400" dirty="0"/>
              <a:t> {</a:t>
            </a:r>
          </a:p>
          <a:p>
            <a:endParaRPr lang="en-US" altLang="ko-KR" sz="1400" dirty="0"/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month = 10;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day;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switch(month){</a:t>
            </a:r>
          </a:p>
          <a:p>
            <a:r>
              <a:rPr lang="en-US" altLang="ko-KR" sz="1400" dirty="0"/>
              <a:t>		</a:t>
            </a:r>
          </a:p>
          <a:p>
            <a:r>
              <a:rPr lang="en-US" altLang="ko-KR" sz="1400" dirty="0"/>
              <a:t>			case 1: case 3: case 5: case 7: case 8: case 10: case 12:</a:t>
            </a:r>
          </a:p>
          <a:p>
            <a:r>
              <a:rPr lang="en-US" altLang="ko-KR" sz="1400" dirty="0"/>
              <a:t>				day = 31;</a:t>
            </a:r>
          </a:p>
          <a:p>
            <a:r>
              <a:rPr lang="en-US" altLang="ko-KR" sz="1400" dirty="0"/>
              <a:t>				break;</a:t>
            </a:r>
          </a:p>
        </p:txBody>
      </p:sp>
    </p:spTree>
    <p:extLst>
      <p:ext uri="{BB962C8B-B14F-4D97-AF65-F5344CB8AC3E}">
        <p14:creationId xmlns:p14="http://schemas.microsoft.com/office/powerpoint/2010/main" val="29033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1556" y="90310"/>
            <a:ext cx="10902244" cy="65362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sz="2600" dirty="0" smtClean="0"/>
              <a:t>case 4: case 6: case 9: case 11:</a:t>
            </a:r>
          </a:p>
          <a:p>
            <a:pPr marL="0" indent="0">
              <a:buNone/>
            </a:pPr>
            <a:r>
              <a:rPr lang="en-US" altLang="ko-KR" sz="2600" dirty="0" smtClean="0"/>
              <a:t>				day = 30;</a:t>
            </a:r>
          </a:p>
          <a:p>
            <a:pPr marL="0" indent="0">
              <a:buNone/>
            </a:pPr>
            <a:r>
              <a:rPr lang="en-US" altLang="ko-KR" sz="2600" dirty="0" smtClean="0"/>
              <a:t>				break;</a:t>
            </a:r>
          </a:p>
          <a:p>
            <a:pPr marL="0" indent="0">
              <a:buNone/>
            </a:pPr>
            <a:r>
              <a:rPr lang="en-US" altLang="ko-KR" sz="2600" dirty="0" smtClean="0"/>
              <a:t>			case 2: </a:t>
            </a:r>
          </a:p>
          <a:p>
            <a:pPr marL="0" indent="0">
              <a:buNone/>
            </a:pPr>
            <a:r>
              <a:rPr lang="en-US" altLang="ko-KR" sz="2600" dirty="0" smtClean="0"/>
              <a:t>				day = 28;</a:t>
            </a:r>
          </a:p>
          <a:p>
            <a:pPr marL="0" indent="0">
              <a:buNone/>
            </a:pPr>
            <a:r>
              <a:rPr lang="en-US" altLang="ko-KR" sz="2600" dirty="0" smtClean="0"/>
              <a:t>				break;</a:t>
            </a:r>
          </a:p>
          <a:p>
            <a:pPr marL="0" indent="0">
              <a:buNone/>
            </a:pPr>
            <a:r>
              <a:rPr lang="en-US" altLang="ko-KR" sz="2600" dirty="0" smtClean="0"/>
              <a:t>			default:</a:t>
            </a:r>
          </a:p>
          <a:p>
            <a:pPr marL="0" indent="0">
              <a:buNone/>
            </a:pPr>
            <a:r>
              <a:rPr lang="en-US" altLang="ko-KR" sz="2600" dirty="0" smtClean="0"/>
              <a:t>				day = 0;</a:t>
            </a:r>
          </a:p>
          <a:p>
            <a:pPr marL="0" indent="0">
              <a:buNone/>
            </a:pPr>
            <a:r>
              <a:rPr lang="en-US" altLang="ko-KR" sz="2600" dirty="0" smtClean="0"/>
              <a:t>				</a:t>
            </a:r>
            <a:r>
              <a:rPr lang="en-US" altLang="ko-KR" sz="2600" dirty="0" err="1" smtClean="0"/>
              <a:t>System.out.println</a:t>
            </a:r>
            <a:r>
              <a:rPr lang="en-US" altLang="ko-KR" sz="2600" dirty="0" smtClean="0"/>
              <a:t>("</a:t>
            </a:r>
            <a:r>
              <a:rPr lang="ko-KR" altLang="en-US" sz="2600" dirty="0" smtClean="0"/>
              <a:t>존재하지 않는 달 입니다</a:t>
            </a:r>
            <a:r>
              <a:rPr lang="en-US" altLang="ko-KR" sz="2600" dirty="0" smtClean="0"/>
              <a:t>.");</a:t>
            </a:r>
          </a:p>
          <a:p>
            <a:pPr marL="0" indent="0">
              <a:buNone/>
            </a:pPr>
            <a:r>
              <a:rPr lang="en-US" altLang="ko-KR" sz="2600" dirty="0" smtClean="0"/>
              <a:t>			</a:t>
            </a:r>
          </a:p>
          <a:p>
            <a:pPr marL="0" indent="0">
              <a:buNone/>
            </a:pPr>
            <a:r>
              <a:rPr lang="en-US" altLang="ko-KR" sz="2600" dirty="0" smtClean="0"/>
              <a:t>		}</a:t>
            </a:r>
          </a:p>
          <a:p>
            <a:pPr marL="0" indent="0">
              <a:buNone/>
            </a:pPr>
            <a:r>
              <a:rPr lang="en-US" altLang="ko-KR" sz="2600" dirty="0" smtClean="0"/>
              <a:t>		</a:t>
            </a:r>
            <a:r>
              <a:rPr lang="en-US" altLang="ko-KR" sz="2600" dirty="0" err="1" smtClean="0"/>
              <a:t>System.out.println</a:t>
            </a:r>
            <a:r>
              <a:rPr lang="en-US" altLang="ko-KR" sz="2600" dirty="0" smtClean="0"/>
              <a:t>(month + "</a:t>
            </a:r>
            <a:r>
              <a:rPr lang="ko-KR" altLang="en-US" sz="2600" dirty="0" smtClean="0"/>
              <a:t>월은 </a:t>
            </a:r>
            <a:r>
              <a:rPr lang="en-US" altLang="ko-KR" sz="2600" dirty="0" smtClean="0"/>
              <a:t>" + day + "</a:t>
            </a:r>
            <a:r>
              <a:rPr lang="ko-KR" altLang="en-US" sz="2600" dirty="0" smtClean="0"/>
              <a:t>일입니다</a:t>
            </a:r>
            <a:r>
              <a:rPr lang="en-US" altLang="ko-KR" sz="2600" dirty="0" smtClean="0"/>
              <a:t>.");</a:t>
            </a:r>
          </a:p>
          <a:p>
            <a:pPr marL="0" indent="0">
              <a:buNone/>
            </a:pPr>
            <a:r>
              <a:rPr lang="en-US" altLang="ko-KR" sz="2600" dirty="0" smtClean="0"/>
              <a:t>	}</a:t>
            </a:r>
          </a:p>
          <a:p>
            <a:pPr marL="0" indent="0">
              <a:buNone/>
            </a:pPr>
            <a:r>
              <a:rPr lang="en-US" altLang="ko-KR" sz="2600" dirty="0" smtClean="0"/>
              <a:t>}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69663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1" y="303318"/>
            <a:ext cx="9708176" cy="24850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92091" y="2788356"/>
            <a:ext cx="57006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/>
              <a:t>문자열 지원되는 </a:t>
            </a:r>
            <a:r>
              <a:rPr lang="en-US" altLang="ko-KR" sz="2400" dirty="0" smtClean="0"/>
              <a:t>switch - case </a:t>
            </a:r>
            <a:r>
              <a:rPr lang="ko-KR" altLang="en-US" sz="2400" dirty="0" smtClean="0"/>
              <a:t>문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892091" y="3344753"/>
            <a:ext cx="1043066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package</a:t>
            </a:r>
            <a:r>
              <a:rPr lang="ko-KR" altLang="en-US" sz="1600" dirty="0"/>
              <a:t> ch16</a:t>
            </a:r>
            <a:r>
              <a:rPr lang="ko-KR" altLang="en-US" sz="1600" dirty="0" smtClean="0"/>
              <a:t>;</a:t>
            </a:r>
            <a:endParaRPr lang="ko-KR" altLang="en-US" sz="1600" dirty="0"/>
          </a:p>
          <a:p>
            <a:r>
              <a:rPr lang="ko-KR" altLang="en-US" sz="1600" dirty="0" err="1"/>
              <a:t>public</a:t>
            </a:r>
            <a:r>
              <a:rPr lang="ko-KR" altLang="en-US" sz="1600" dirty="0"/>
              <a:t> </a:t>
            </a:r>
            <a:r>
              <a:rPr lang="ko-KR" altLang="en-US" sz="1600" dirty="0" err="1"/>
              <a:t>class</a:t>
            </a:r>
            <a:r>
              <a:rPr lang="ko-KR" altLang="en-US" sz="1600" dirty="0"/>
              <a:t> SwitchCaseTest2 </a:t>
            </a:r>
            <a:r>
              <a:rPr lang="ko-KR" altLang="en-US" sz="1600" dirty="0" smtClean="0"/>
              <a:t>{</a:t>
            </a:r>
            <a:endParaRPr lang="ko-KR" altLang="en-US" sz="1600" dirty="0"/>
          </a:p>
          <a:p>
            <a:r>
              <a:rPr lang="ko-KR" altLang="en-US" sz="1600" dirty="0"/>
              <a:t>	</a:t>
            </a:r>
            <a:r>
              <a:rPr lang="ko-KR" altLang="en-US" sz="1600" dirty="0" err="1"/>
              <a:t>public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static</a:t>
            </a:r>
            <a:r>
              <a:rPr lang="ko-KR" altLang="en-US" sz="1600" dirty="0"/>
              <a:t> </a:t>
            </a:r>
            <a:r>
              <a:rPr lang="ko-KR" altLang="en-US" sz="1600" dirty="0" err="1"/>
              <a:t>void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main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String</a:t>
            </a:r>
            <a:r>
              <a:rPr lang="ko-KR" altLang="en-US" sz="1600" dirty="0"/>
              <a:t>[] </a:t>
            </a:r>
            <a:r>
              <a:rPr lang="ko-KR" altLang="en-US" sz="1600" dirty="0" err="1"/>
              <a:t>args</a:t>
            </a:r>
            <a:r>
              <a:rPr lang="ko-KR" altLang="en-US" sz="1600" dirty="0"/>
              <a:t>) {</a:t>
            </a:r>
          </a:p>
          <a:p>
            <a:r>
              <a:rPr lang="ko-KR" altLang="en-US" sz="1600" dirty="0"/>
              <a:t>		</a:t>
            </a:r>
            <a:r>
              <a:rPr lang="ko-KR" altLang="en-US" sz="1600" dirty="0" err="1"/>
              <a:t>String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medal</a:t>
            </a:r>
            <a:r>
              <a:rPr lang="ko-KR" altLang="en-US" sz="1600" dirty="0"/>
              <a:t> = "Gold";</a:t>
            </a:r>
          </a:p>
          <a:p>
            <a:r>
              <a:rPr lang="ko-KR" altLang="en-US" sz="1600" dirty="0"/>
              <a:t>		</a:t>
            </a:r>
          </a:p>
          <a:p>
            <a:r>
              <a:rPr lang="ko-KR" altLang="en-US" sz="1600" dirty="0"/>
              <a:t>		</a:t>
            </a:r>
            <a:r>
              <a:rPr lang="ko-KR" altLang="en-US" sz="1600" dirty="0" err="1"/>
              <a:t>switch</a:t>
            </a:r>
            <a:r>
              <a:rPr lang="ko-KR" altLang="en-US" sz="1600" dirty="0"/>
              <a:t>(</a:t>
            </a:r>
            <a:r>
              <a:rPr lang="ko-KR" altLang="en-US" sz="1600" dirty="0" err="1"/>
              <a:t>medal</a:t>
            </a:r>
            <a:r>
              <a:rPr lang="ko-KR" altLang="en-US" sz="1600" dirty="0"/>
              <a:t>) {</a:t>
            </a:r>
          </a:p>
          <a:p>
            <a:r>
              <a:rPr lang="ko-KR" altLang="en-US" sz="1600" dirty="0"/>
              <a:t>		</a:t>
            </a:r>
          </a:p>
          <a:p>
            <a:r>
              <a:rPr lang="ko-KR" altLang="en-US" sz="1600" dirty="0"/>
              <a:t>			</a:t>
            </a:r>
            <a:r>
              <a:rPr lang="ko-KR" altLang="en-US" sz="1600" dirty="0" err="1"/>
              <a:t>case</a:t>
            </a:r>
            <a:r>
              <a:rPr lang="ko-KR" altLang="en-US" sz="1600" dirty="0"/>
              <a:t> "Gold":</a:t>
            </a:r>
          </a:p>
          <a:p>
            <a:r>
              <a:rPr lang="ko-KR" altLang="en-US" sz="1600" dirty="0"/>
              <a:t>				</a:t>
            </a:r>
            <a:r>
              <a:rPr lang="ko-KR" altLang="en-US" sz="1600" dirty="0" err="1"/>
              <a:t>System.out.println</a:t>
            </a:r>
            <a:r>
              <a:rPr lang="ko-KR" altLang="en-US" sz="1600" dirty="0"/>
              <a:t>("금메달 입니다.");</a:t>
            </a:r>
          </a:p>
          <a:p>
            <a:r>
              <a:rPr lang="ko-KR" altLang="en-US" sz="1600" dirty="0"/>
              <a:t>				</a:t>
            </a:r>
            <a:r>
              <a:rPr lang="ko-KR" altLang="en-US" sz="1600" dirty="0" err="1"/>
              <a:t>break</a:t>
            </a:r>
            <a:r>
              <a:rPr lang="ko-KR" altLang="en-US" sz="1600" dirty="0"/>
              <a:t>;</a:t>
            </a:r>
          </a:p>
          <a:p>
            <a:r>
              <a:rPr lang="ko-KR" altLang="en-US" sz="1600" dirty="0"/>
              <a:t>			</a:t>
            </a:r>
            <a:r>
              <a:rPr lang="ko-KR" altLang="en-US" sz="1600" dirty="0" err="1"/>
              <a:t>case</a:t>
            </a:r>
            <a:r>
              <a:rPr lang="ko-KR" altLang="en-US" sz="1600" dirty="0"/>
              <a:t> "</a:t>
            </a:r>
            <a:r>
              <a:rPr lang="ko-KR" altLang="en-US" sz="1600" dirty="0" err="1"/>
              <a:t>Silver</a:t>
            </a:r>
            <a:r>
              <a:rPr lang="ko-KR" altLang="en-US" sz="1600" dirty="0"/>
              <a:t>":</a:t>
            </a:r>
          </a:p>
          <a:p>
            <a:r>
              <a:rPr lang="ko-KR" altLang="en-US" sz="1600" dirty="0"/>
              <a:t>				</a:t>
            </a:r>
            <a:r>
              <a:rPr lang="ko-KR" altLang="en-US" sz="1600" dirty="0" err="1"/>
              <a:t>System.out.println</a:t>
            </a:r>
            <a:r>
              <a:rPr lang="ko-KR" altLang="en-US" sz="1600" dirty="0"/>
              <a:t>("은메달 입니다.");</a:t>
            </a:r>
          </a:p>
          <a:p>
            <a:r>
              <a:rPr lang="ko-KR" altLang="en-US" sz="1600" dirty="0"/>
              <a:t>				</a:t>
            </a:r>
            <a:r>
              <a:rPr lang="ko-KR" altLang="en-US" sz="1600" dirty="0" err="1"/>
              <a:t>break</a:t>
            </a:r>
            <a:r>
              <a:rPr lang="ko-KR" altLang="en-US" sz="16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696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19289" y="474133"/>
            <a:ext cx="92794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			</a:t>
            </a:r>
            <a:r>
              <a:rPr lang="ko-KR" altLang="en-US" dirty="0" err="1" smtClean="0"/>
              <a:t>case</a:t>
            </a:r>
            <a:r>
              <a:rPr lang="ko-KR" altLang="en-US" dirty="0" smtClean="0"/>
              <a:t> "</a:t>
            </a:r>
            <a:r>
              <a:rPr lang="ko-KR" altLang="en-US" dirty="0" err="1" smtClean="0"/>
              <a:t>Bronze</a:t>
            </a:r>
            <a:r>
              <a:rPr lang="ko-KR" altLang="en-US" dirty="0" smtClean="0"/>
              <a:t>":</a:t>
            </a:r>
          </a:p>
          <a:p>
            <a:r>
              <a:rPr lang="ko-KR" altLang="en-US" dirty="0" smtClean="0"/>
              <a:t>		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("동메달 입니다.");</a:t>
            </a:r>
          </a:p>
          <a:p>
            <a:r>
              <a:rPr lang="ko-KR" altLang="en-US" dirty="0" smtClean="0"/>
              <a:t>				</a:t>
            </a:r>
            <a:r>
              <a:rPr lang="ko-KR" altLang="en-US" dirty="0" err="1" smtClean="0"/>
              <a:t>break</a:t>
            </a:r>
            <a:r>
              <a:rPr lang="ko-KR" altLang="en-US" dirty="0" smtClean="0"/>
              <a:t>;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default</a:t>
            </a:r>
            <a:r>
              <a:rPr lang="ko-KR" altLang="en-US" dirty="0" smtClean="0"/>
              <a:t>:</a:t>
            </a:r>
          </a:p>
          <a:p>
            <a:r>
              <a:rPr lang="ko-KR" altLang="en-US" dirty="0" smtClean="0"/>
              <a:t>		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("메달이 없습니다.");</a:t>
            </a:r>
          </a:p>
          <a:p>
            <a:r>
              <a:rPr lang="ko-KR" altLang="en-US" dirty="0" smtClean="0"/>
              <a:t>				</a:t>
            </a:r>
            <a:r>
              <a:rPr lang="ko-KR" altLang="en-US" dirty="0" err="1" smtClean="0"/>
              <a:t>break</a:t>
            </a:r>
            <a:r>
              <a:rPr lang="ko-KR" altLang="en-US" dirty="0" smtClean="0"/>
              <a:t>;</a:t>
            </a:r>
          </a:p>
          <a:p>
            <a:r>
              <a:rPr lang="ko-KR" altLang="en-US" dirty="0" smtClean="0"/>
              <a:t>		}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}</a:t>
            </a: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9" y="3549756"/>
            <a:ext cx="10385778" cy="30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6400" y="229358"/>
            <a:ext cx="955039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Java 14 </a:t>
            </a:r>
            <a:r>
              <a:rPr lang="ko-KR" altLang="en-US" sz="2400" b="1" dirty="0" smtClean="0"/>
              <a:t>부터 지원 되는 </a:t>
            </a:r>
            <a:r>
              <a:rPr lang="en-US" altLang="ko-KR" sz="2400" b="1" dirty="0" smtClean="0"/>
              <a:t>Switch Expression</a:t>
            </a:r>
          </a:p>
          <a:p>
            <a:endParaRPr lang="en-US" altLang="ko-KR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간단하게 쉼표</a:t>
            </a:r>
            <a:r>
              <a:rPr lang="en-US" altLang="ko-KR" dirty="0" smtClean="0"/>
              <a:t>(,)</a:t>
            </a:r>
            <a:r>
              <a:rPr lang="ko-KR" altLang="en-US" dirty="0" smtClean="0"/>
              <a:t>로 조건 구분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식으로 표현 하여 반환 값을 받을 수 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리턴 값이 없는 경우는 오류가 생김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yield </a:t>
            </a:r>
            <a:r>
              <a:rPr lang="ko-KR" altLang="en-US" dirty="0" smtClean="0"/>
              <a:t>키워드 사용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4611" y="1891351"/>
            <a:ext cx="1050721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package</a:t>
            </a:r>
            <a:r>
              <a:rPr lang="ko-KR" altLang="en-US" dirty="0" smtClean="0"/>
              <a:t> ch16;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SwitchCaseUpTest</a:t>
            </a:r>
            <a:r>
              <a:rPr lang="ko-KR" altLang="en-US" dirty="0" smtClean="0"/>
              <a:t> {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</a:t>
            </a:r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main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String</a:t>
            </a:r>
            <a:r>
              <a:rPr lang="ko-KR" altLang="en-US" dirty="0" smtClean="0"/>
              <a:t>[] </a:t>
            </a:r>
            <a:r>
              <a:rPr lang="ko-KR" altLang="en-US" dirty="0" err="1" smtClean="0"/>
              <a:t>args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month</a:t>
            </a:r>
            <a:r>
              <a:rPr lang="ko-KR" altLang="en-US" dirty="0" smtClean="0"/>
              <a:t> = 3;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day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switch</a:t>
            </a:r>
            <a:r>
              <a:rPr lang="ko-KR" altLang="en-US" dirty="0" smtClean="0"/>
              <a:t> (</a:t>
            </a:r>
            <a:r>
              <a:rPr lang="ko-KR" altLang="en-US" dirty="0" err="1" smtClean="0"/>
              <a:t>month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	    	</a:t>
            </a:r>
            <a:r>
              <a:rPr lang="ko-KR" altLang="en-US" dirty="0" err="1" smtClean="0"/>
              <a:t>case</a:t>
            </a:r>
            <a:r>
              <a:rPr lang="ko-KR" altLang="en-US" dirty="0" smtClean="0"/>
              <a:t> 1, 3, 5, 7, 8, 10,12 -&gt; {</a:t>
            </a:r>
          </a:p>
          <a:p>
            <a:r>
              <a:rPr lang="ko-KR" altLang="en-US" dirty="0" smtClean="0"/>
              <a:t>	    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("한 달은 31일입니다."); </a:t>
            </a:r>
          </a:p>
          <a:p>
            <a:r>
              <a:rPr lang="ko-KR" altLang="en-US" dirty="0" smtClean="0"/>
              <a:t>	    		</a:t>
            </a:r>
            <a:r>
              <a:rPr lang="ko-KR" altLang="en-US" dirty="0" err="1" smtClean="0"/>
              <a:t>yield</a:t>
            </a:r>
            <a:r>
              <a:rPr lang="ko-KR" altLang="en-US" dirty="0" smtClean="0"/>
              <a:t> 31;</a:t>
            </a:r>
          </a:p>
          <a:p>
            <a:r>
              <a:rPr lang="ko-KR" altLang="en-US" dirty="0" smtClean="0"/>
              <a:t>	    	}</a:t>
            </a:r>
          </a:p>
          <a:p>
            <a:r>
              <a:rPr lang="ko-KR" altLang="en-US" dirty="0" smtClean="0"/>
              <a:t>	    	</a:t>
            </a:r>
            <a:r>
              <a:rPr lang="ko-KR" altLang="en-US" dirty="0" err="1" smtClean="0"/>
              <a:t>case</a:t>
            </a:r>
            <a:r>
              <a:rPr lang="ko-KR" altLang="en-US" dirty="0" smtClean="0"/>
              <a:t> 4,6,9,11 -&gt; {</a:t>
            </a:r>
          </a:p>
          <a:p>
            <a:r>
              <a:rPr lang="ko-KR" altLang="en-US" dirty="0" smtClean="0"/>
              <a:t>	    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("한 달은 30일입니다."); </a:t>
            </a:r>
          </a:p>
          <a:p>
            <a:r>
              <a:rPr lang="ko-KR" altLang="en-US" dirty="0" smtClean="0"/>
              <a:t>	    		</a:t>
            </a:r>
            <a:r>
              <a:rPr lang="ko-KR" altLang="en-US" dirty="0" err="1" smtClean="0"/>
              <a:t>yield</a:t>
            </a:r>
            <a:r>
              <a:rPr lang="ko-KR" altLang="en-US" dirty="0" smtClean="0"/>
              <a:t> 30;</a:t>
            </a:r>
          </a:p>
          <a:p>
            <a:r>
              <a:rPr lang="ko-KR" altLang="en-US" dirty="0" smtClean="0"/>
              <a:t>	    	}	    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0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0467" y="282222"/>
            <a:ext cx="10515600" cy="54751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2400" dirty="0" err="1" smtClean="0"/>
              <a:t>case</a:t>
            </a:r>
            <a:r>
              <a:rPr lang="ko-KR" altLang="en-US" sz="2400" dirty="0" smtClean="0"/>
              <a:t> 2 -&gt;{</a:t>
            </a:r>
          </a:p>
          <a:p>
            <a:pPr marL="0" indent="0">
              <a:buNone/>
            </a:pPr>
            <a:r>
              <a:rPr lang="ko-KR" altLang="en-US" sz="2400" dirty="0" smtClean="0"/>
              <a:t>	    		</a:t>
            </a:r>
            <a:r>
              <a:rPr lang="ko-KR" altLang="en-US" sz="2400" dirty="0" err="1" smtClean="0"/>
              <a:t>System.out.println</a:t>
            </a:r>
            <a:r>
              <a:rPr lang="ko-KR" altLang="en-US" sz="2400" dirty="0" smtClean="0"/>
              <a:t>("한 달은 28일입니다.");</a:t>
            </a:r>
          </a:p>
          <a:p>
            <a:pPr marL="0" indent="0">
              <a:buNone/>
            </a:pPr>
            <a:r>
              <a:rPr lang="ko-KR" altLang="en-US" sz="2400" dirty="0" smtClean="0"/>
              <a:t>	    		</a:t>
            </a:r>
            <a:r>
              <a:rPr lang="ko-KR" altLang="en-US" sz="2400" dirty="0" err="1" smtClean="0"/>
              <a:t>yield</a:t>
            </a:r>
            <a:r>
              <a:rPr lang="ko-KR" altLang="en-US" sz="2400" dirty="0" smtClean="0"/>
              <a:t> 28;</a:t>
            </a:r>
          </a:p>
          <a:p>
            <a:pPr marL="0" indent="0">
              <a:buNone/>
            </a:pPr>
            <a:r>
              <a:rPr lang="ko-KR" altLang="en-US" sz="2400" dirty="0" smtClean="0"/>
              <a:t>	    	}</a:t>
            </a:r>
          </a:p>
          <a:p>
            <a:pPr marL="0" indent="0">
              <a:buNone/>
            </a:pPr>
            <a:r>
              <a:rPr lang="ko-KR" altLang="en-US" sz="2400" dirty="0" smtClean="0"/>
              <a:t>	    	</a:t>
            </a:r>
            <a:r>
              <a:rPr lang="ko-KR" altLang="en-US" sz="2400" dirty="0" err="1" smtClean="0"/>
              <a:t>default</a:t>
            </a:r>
            <a:r>
              <a:rPr lang="ko-KR" altLang="en-US" sz="2400" dirty="0" smtClean="0"/>
              <a:t>-&gt;{</a:t>
            </a:r>
          </a:p>
          <a:p>
            <a:pPr marL="0" indent="0">
              <a:buNone/>
            </a:pPr>
            <a:r>
              <a:rPr lang="ko-KR" altLang="en-US" sz="2400" dirty="0" smtClean="0"/>
              <a:t>	    		</a:t>
            </a:r>
            <a:r>
              <a:rPr lang="ko-KR" altLang="en-US" sz="2400" dirty="0" err="1" smtClean="0"/>
              <a:t>System.out.println</a:t>
            </a:r>
            <a:r>
              <a:rPr lang="ko-KR" altLang="en-US" sz="2400" dirty="0" smtClean="0"/>
              <a:t>("존재하지 않는 달 입니다."); </a:t>
            </a:r>
          </a:p>
          <a:p>
            <a:pPr marL="0" indent="0">
              <a:buNone/>
            </a:pPr>
            <a:r>
              <a:rPr lang="ko-KR" altLang="en-US" sz="2400" dirty="0" smtClean="0"/>
              <a:t>	    		</a:t>
            </a:r>
            <a:r>
              <a:rPr lang="ko-KR" altLang="en-US" sz="2400" dirty="0" err="1" smtClean="0"/>
              <a:t>yield</a:t>
            </a:r>
            <a:r>
              <a:rPr lang="ko-KR" altLang="en-US" sz="2400" dirty="0" smtClean="0"/>
              <a:t> 0;</a:t>
            </a:r>
          </a:p>
          <a:p>
            <a:pPr marL="0" indent="0">
              <a:buNone/>
            </a:pPr>
            <a:r>
              <a:rPr lang="ko-KR" altLang="en-US" sz="2400" dirty="0" smtClean="0"/>
              <a:t>	    	}</a:t>
            </a:r>
          </a:p>
          <a:p>
            <a:pPr marL="0" indent="0">
              <a:buNone/>
            </a:pPr>
            <a:r>
              <a:rPr lang="ko-KR" altLang="en-US" sz="2400" dirty="0" smtClean="0"/>
              <a:t>		};</a:t>
            </a:r>
          </a:p>
          <a:p>
            <a:pPr marL="0" indent="0">
              <a:buNone/>
            </a:pPr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System.out.println</a:t>
            </a:r>
            <a:r>
              <a:rPr lang="ko-KR" altLang="en-US" sz="2400" dirty="0" smtClean="0"/>
              <a:t>(</a:t>
            </a:r>
            <a:r>
              <a:rPr lang="ko-KR" altLang="en-US" sz="2400" dirty="0" err="1" smtClean="0"/>
              <a:t>month</a:t>
            </a:r>
            <a:r>
              <a:rPr lang="ko-KR" altLang="en-US" sz="2400" dirty="0" smtClean="0"/>
              <a:t> + "월은 " + </a:t>
            </a:r>
            <a:r>
              <a:rPr lang="ko-KR" altLang="en-US" sz="2400" dirty="0" err="1" smtClean="0"/>
              <a:t>day</a:t>
            </a:r>
            <a:r>
              <a:rPr lang="ko-KR" altLang="en-US" sz="2400" dirty="0" smtClean="0"/>
              <a:t> + "일입니다.");</a:t>
            </a:r>
          </a:p>
          <a:p>
            <a:pPr marL="0" indent="0">
              <a:buNone/>
            </a:pPr>
            <a:r>
              <a:rPr lang="ko-KR" altLang="en-US" sz="2400" dirty="0" smtClean="0"/>
              <a:t>	}</a:t>
            </a:r>
          </a:p>
          <a:p>
            <a:pPr marL="0" indent="0">
              <a:buNone/>
            </a:pPr>
            <a:r>
              <a:rPr lang="ko-KR" altLang="en-US" sz="2400" dirty="0" smtClean="0"/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6" y="5757333"/>
            <a:ext cx="10207698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9322" y="340057"/>
            <a:ext cx="82772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다음 강의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r>
              <a:rPr lang="en-US" altLang="ko-KR" dirty="0" smtClean="0"/>
              <a:t>17.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while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9323" y="2216877"/>
            <a:ext cx="953036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 조건이 참</a:t>
            </a:r>
            <a:r>
              <a:rPr lang="en-US" altLang="ko-KR" sz="2400" b="1" dirty="0" smtClean="0"/>
              <a:t>(true)</a:t>
            </a:r>
            <a:r>
              <a:rPr lang="ko-KR" altLang="en-US" sz="2400" b="1" dirty="0" smtClean="0"/>
              <a:t>인 동안 반복수행하기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주어진 조건에 맞는 동안</a:t>
            </a:r>
            <a:r>
              <a:rPr lang="en-US" altLang="ko-KR" dirty="0" smtClean="0"/>
              <a:t>(true) </a:t>
            </a:r>
            <a:r>
              <a:rPr lang="ko-KR" altLang="en-US" dirty="0" smtClean="0"/>
              <a:t>지정된 </a:t>
            </a:r>
            <a:r>
              <a:rPr lang="ko-KR" altLang="en-US" dirty="0" err="1" smtClean="0"/>
              <a:t>수행문</a:t>
            </a:r>
            <a:r>
              <a:rPr lang="ko-KR" altLang="en-US" dirty="0" smtClean="0"/>
              <a:t> 을 반복적으로 수행하는 </a:t>
            </a:r>
            <a:r>
              <a:rPr lang="ko-KR" altLang="en-US" dirty="0" err="1" smtClean="0"/>
              <a:t>제어문</a:t>
            </a:r>
            <a:endParaRPr lang="ko-KR" alt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조건이 맞지 않으면 반복하던 수행을 멈추게 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조건은 주로 반복 횟수나 값의 비교의 결과에 따라 </a:t>
            </a:r>
            <a:r>
              <a:rPr lang="en-US" altLang="ko-KR" dirty="0" smtClean="0"/>
              <a:t>true, false </a:t>
            </a:r>
            <a:r>
              <a:rPr lang="ko-KR" altLang="en-US" dirty="0" smtClean="0"/>
              <a:t>판단 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달리는 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횟수 만큼 돌아가는 나사못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온도까지 가동되는 에어컨 등</a:t>
            </a:r>
          </a:p>
          <a:p>
            <a:r>
              <a:rPr lang="en-US" altLang="ko-KR" b="1" dirty="0" smtClean="0"/>
              <a:t> </a:t>
            </a:r>
          </a:p>
          <a:p>
            <a:r>
              <a:rPr lang="en-US" altLang="ko-KR" sz="2400" b="1" dirty="0" smtClean="0"/>
              <a:t>while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  <a:p>
            <a:endParaRPr lang="ko-KR" alt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수행문을</a:t>
            </a:r>
            <a:r>
              <a:rPr lang="ko-KR" altLang="en-US" dirty="0" smtClean="0"/>
              <a:t> 수행하기 전 조건을 체크하고 그 조건의 결과가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인 동안 반복 수행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14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8" y="232958"/>
            <a:ext cx="11130663" cy="429388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3648" y="4954286"/>
            <a:ext cx="95050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while </a:t>
            </a:r>
            <a:r>
              <a:rPr lang="ko-KR" altLang="en-US" sz="2400" b="1" dirty="0" smtClean="0"/>
              <a:t>문 예제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더하여 그 결과를 출력해 보자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7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4488"/>
            <a:ext cx="10515600" cy="641208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package ch17;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WhileTest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= 1;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sum  = 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while(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&lt;= 10) {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</a:p>
          <a:p>
            <a:pPr marL="0" indent="0">
              <a:buNone/>
            </a:pPr>
            <a:r>
              <a:rPr lang="en-US" altLang="ko-KR" dirty="0" smtClean="0"/>
              <a:t>			sum +=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++;</a:t>
            </a:r>
          </a:p>
          <a:p>
            <a:pPr marL="0" indent="0">
              <a:buNone/>
            </a:pPr>
            <a:r>
              <a:rPr lang="en-US" altLang="ko-KR" dirty="0" smtClean="0"/>
              <a:t>		}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(sum);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);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2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82062"/>
            <a:ext cx="11734799" cy="6623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6523" y="2661138"/>
            <a:ext cx="205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스크롤을 내리면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9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0527"/>
            <a:ext cx="10515600" cy="978253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무한 반복 할 때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98780"/>
            <a:ext cx="10515600" cy="2074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 while(true){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       .......</a:t>
            </a:r>
          </a:p>
          <a:p>
            <a:pPr marL="0" indent="0">
              <a:buNone/>
            </a:pPr>
            <a:r>
              <a:rPr lang="en-US" altLang="ko-KR" sz="2000" dirty="0" smtClean="0"/>
              <a:t>   }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1106311" y="4516946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다음 강의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r>
              <a:rPr lang="en-US" altLang="ko-KR" dirty="0" smtClean="0"/>
              <a:t>18.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do-while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7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83822"/>
            <a:ext cx="10800644" cy="170462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sz="3800" b="1" dirty="0" smtClean="0"/>
              <a:t>18. </a:t>
            </a:r>
            <a:r>
              <a:rPr lang="ko-KR" altLang="en-US" sz="3800" b="1" dirty="0" err="1" smtClean="0"/>
              <a:t>반복문</a:t>
            </a:r>
            <a:r>
              <a:rPr lang="ko-KR" altLang="en-US" sz="3800" b="1" dirty="0" smtClean="0"/>
              <a:t> </a:t>
            </a:r>
            <a:r>
              <a:rPr lang="en-US" altLang="ko-KR" sz="3800" b="1" dirty="0" smtClean="0"/>
              <a:t>- do-while</a:t>
            </a:r>
            <a:r>
              <a:rPr lang="ko-KR" altLang="en-US" sz="3800" b="1" dirty="0" smtClean="0"/>
              <a:t>문</a:t>
            </a:r>
            <a:r>
              <a:rPr lang="ko-KR" altLang="en-US" b="1" dirty="0" smtClean="0"/>
              <a:t/>
            </a:r>
            <a:br>
              <a:rPr lang="ko-KR" altLang="en-US" b="1" dirty="0" smtClean="0"/>
            </a:br>
            <a:endParaRPr lang="en-US" altLang="ko-KR" b="1" dirty="0" smtClean="0"/>
          </a:p>
          <a:p>
            <a:pPr marL="0" indent="0">
              <a:buNone/>
            </a:pPr>
            <a:r>
              <a:rPr lang="ko-KR" altLang="en-US" sz="2900" b="1" dirty="0" smtClean="0"/>
              <a:t>조건과 상관 없이 한번은 </a:t>
            </a:r>
            <a:r>
              <a:rPr lang="ko-KR" altLang="en-US" sz="2900" b="1" dirty="0" err="1" smtClean="0"/>
              <a:t>수행문</a:t>
            </a:r>
            <a:r>
              <a:rPr lang="ko-KR" altLang="en-US" sz="2900" b="1" dirty="0" smtClean="0"/>
              <a:t> 을 수행</a:t>
            </a:r>
            <a:br>
              <a:rPr lang="ko-KR" altLang="en-US" sz="2900" b="1" dirty="0" smtClean="0"/>
            </a:br>
            <a:endParaRPr lang="en-US" altLang="ko-KR" sz="2900" b="1" dirty="0" smtClean="0"/>
          </a:p>
          <a:p>
            <a:r>
              <a:rPr lang="en-US" altLang="ko-KR" dirty="0" smtClean="0"/>
              <a:t>while</a:t>
            </a:r>
            <a:r>
              <a:rPr lang="ko-KR" altLang="en-US" dirty="0" smtClean="0"/>
              <a:t>문은 조건을 먼저 체크하고 반복 수행이 된다면</a:t>
            </a:r>
            <a:r>
              <a:rPr lang="en-US" altLang="ko-KR" dirty="0" smtClean="0"/>
              <a:t>, do-while</a:t>
            </a:r>
            <a:r>
              <a:rPr lang="ko-KR" altLang="en-US" dirty="0" smtClean="0"/>
              <a:t>은 조건과 상관 없이 수행을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 </a:t>
            </a:r>
            <a:r>
              <a:rPr lang="ko-KR" altLang="en-US" dirty="0" smtClean="0"/>
              <a:t>한 번 하고 나서 조건을 체크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54" y="2133411"/>
            <a:ext cx="10993289" cy="41107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5243" y="6244147"/>
            <a:ext cx="6683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조건이 맞지 않으면</a:t>
            </a:r>
            <a:r>
              <a:rPr lang="en-US" altLang="ko-KR" dirty="0" smtClean="0"/>
              <a:t>(true </a:t>
            </a:r>
            <a:r>
              <a:rPr lang="ko-KR" altLang="en-US" dirty="0" smtClean="0"/>
              <a:t>가 아니면</a:t>
            </a:r>
            <a:r>
              <a:rPr lang="en-US" altLang="ko-KR" dirty="0" smtClean="0"/>
              <a:t>) </a:t>
            </a:r>
            <a:r>
              <a:rPr lang="ko-KR" altLang="en-US" dirty="0" smtClean="0"/>
              <a:t>더 이상 수행하지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0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8554" y="414515"/>
            <a:ext cx="11037711" cy="1132064"/>
          </a:xfrm>
        </p:spPr>
        <p:txBody>
          <a:bodyPr/>
          <a:lstStyle/>
          <a:p>
            <a:r>
              <a:rPr lang="en-US" altLang="ko-KR" sz="2400" b="1" dirty="0" smtClean="0"/>
              <a:t>do-while </a:t>
            </a:r>
            <a:r>
              <a:rPr lang="ko-KR" altLang="en-US" sz="2400" b="1" dirty="0" smtClean="0"/>
              <a:t>예제</a:t>
            </a:r>
          </a:p>
          <a:p>
            <a:r>
              <a:rPr lang="ko-KR" altLang="en-US" sz="1800" dirty="0" smtClean="0"/>
              <a:t>입력 받는 모든 숫자의 합을 구하는 예제 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입력이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이 되면 반복을 그만하고 합을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25688" y="1546579"/>
            <a:ext cx="939235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/>
              <a:t>package</a:t>
            </a:r>
            <a:r>
              <a:rPr lang="ko-KR" altLang="en-US" sz="2400" dirty="0" smtClean="0"/>
              <a:t> ch18;</a:t>
            </a:r>
          </a:p>
          <a:p>
            <a:endParaRPr lang="ko-KR" altLang="en-US" sz="2400" dirty="0" smtClean="0"/>
          </a:p>
          <a:p>
            <a:r>
              <a:rPr lang="ko-KR" altLang="en-US" sz="2400" dirty="0" err="1" smtClean="0"/>
              <a:t>import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java.util.Scanner</a:t>
            </a:r>
            <a:r>
              <a:rPr lang="ko-KR" altLang="en-US" sz="2400" dirty="0" smtClean="0"/>
              <a:t>;</a:t>
            </a:r>
          </a:p>
          <a:p>
            <a:endParaRPr lang="ko-KR" altLang="en-US" sz="2400" dirty="0" smtClean="0"/>
          </a:p>
          <a:p>
            <a:r>
              <a:rPr lang="ko-KR" altLang="en-US" sz="2400" dirty="0" err="1" smtClean="0"/>
              <a:t>public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class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DowhileTest</a:t>
            </a:r>
            <a:r>
              <a:rPr lang="ko-KR" altLang="en-US" sz="2400" dirty="0" smtClean="0"/>
              <a:t> {</a:t>
            </a:r>
          </a:p>
          <a:p>
            <a:endParaRPr lang="ko-KR" altLang="en-US" sz="2400" dirty="0" smtClean="0"/>
          </a:p>
          <a:p>
            <a:r>
              <a:rPr lang="ko-KR" altLang="en-US" sz="2400" dirty="0" smtClean="0"/>
              <a:t>	</a:t>
            </a:r>
            <a:r>
              <a:rPr lang="ko-KR" altLang="en-US" sz="2400" dirty="0" err="1" smtClean="0"/>
              <a:t>public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static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void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main</a:t>
            </a:r>
            <a:r>
              <a:rPr lang="ko-KR" altLang="en-US" sz="2400" dirty="0" smtClean="0"/>
              <a:t>(</a:t>
            </a:r>
            <a:r>
              <a:rPr lang="ko-KR" altLang="en-US" sz="2400" dirty="0" err="1" smtClean="0"/>
              <a:t>String</a:t>
            </a:r>
            <a:r>
              <a:rPr lang="ko-KR" altLang="en-US" sz="2400" dirty="0" smtClean="0"/>
              <a:t>[] </a:t>
            </a:r>
            <a:r>
              <a:rPr lang="ko-KR" altLang="en-US" sz="2400" dirty="0" err="1" smtClean="0"/>
              <a:t>args</a:t>
            </a:r>
            <a:r>
              <a:rPr lang="ko-KR" altLang="en-US" sz="2400" dirty="0" smtClean="0"/>
              <a:t>) {</a:t>
            </a:r>
          </a:p>
          <a:p>
            <a:endParaRPr lang="ko-KR" altLang="en-US" sz="2400" dirty="0" smtClean="0"/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Scanner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scanner</a:t>
            </a:r>
            <a:r>
              <a:rPr lang="ko-KR" altLang="en-US" sz="2400" dirty="0" smtClean="0"/>
              <a:t> = </a:t>
            </a:r>
            <a:r>
              <a:rPr lang="ko-KR" altLang="en-US" sz="2400" dirty="0" err="1" smtClean="0"/>
              <a:t>new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Scanner</a:t>
            </a:r>
            <a:r>
              <a:rPr lang="ko-KR" altLang="en-US" sz="2400" dirty="0" smtClean="0"/>
              <a:t>(</a:t>
            </a:r>
            <a:r>
              <a:rPr lang="ko-KR" altLang="en-US" sz="2400" dirty="0" err="1" smtClean="0"/>
              <a:t>System.in</a:t>
            </a:r>
            <a:r>
              <a:rPr lang="ko-KR" altLang="en-US" sz="2400" dirty="0" smtClean="0"/>
              <a:t>);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input</a:t>
            </a:r>
            <a:r>
              <a:rPr lang="ko-KR" altLang="en-US" sz="2400" dirty="0" smtClean="0"/>
              <a:t>; 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sum</a:t>
            </a:r>
            <a:r>
              <a:rPr lang="ko-KR" altLang="en-US" sz="2400" dirty="0" smtClean="0"/>
              <a:t> = 0;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5311" y="632178"/>
            <a:ext cx="10515600" cy="5926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do</a:t>
            </a:r>
            <a:r>
              <a:rPr lang="ko-KR" altLang="en-US" dirty="0" smtClean="0"/>
              <a:t> {</a:t>
            </a:r>
          </a:p>
          <a:p>
            <a:pPr marL="0" indent="0">
              <a:buNone/>
            </a:pPr>
            <a:r>
              <a:rPr lang="ko-KR" altLang="en-US" dirty="0" smtClean="0"/>
              <a:t>			</a:t>
            </a:r>
            <a:r>
              <a:rPr lang="ko-KR" altLang="en-US" dirty="0" err="1" smtClean="0"/>
              <a:t>input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scanner.nextInt</a:t>
            </a:r>
            <a:r>
              <a:rPr lang="ko-KR" altLang="en-US" dirty="0" smtClean="0"/>
              <a:t>();</a:t>
            </a:r>
          </a:p>
          <a:p>
            <a:pPr marL="0" indent="0">
              <a:buNone/>
            </a:pPr>
            <a:r>
              <a:rPr lang="ko-KR" altLang="en-US" dirty="0" smtClean="0"/>
              <a:t>			</a:t>
            </a:r>
            <a:r>
              <a:rPr lang="ko-KR" altLang="en-US" dirty="0" err="1" smtClean="0"/>
              <a:t>sum</a:t>
            </a:r>
            <a:r>
              <a:rPr lang="ko-KR" altLang="en-US" dirty="0" smtClean="0"/>
              <a:t> += </a:t>
            </a:r>
            <a:r>
              <a:rPr lang="ko-KR" altLang="en-US" dirty="0" err="1" smtClean="0"/>
              <a:t>input</a:t>
            </a:r>
            <a:r>
              <a:rPr lang="ko-KR" altLang="en-US" dirty="0" smtClean="0"/>
              <a:t>;</a:t>
            </a:r>
          </a:p>
          <a:p>
            <a:pPr marL="0" indent="0">
              <a:buNone/>
            </a:pPr>
            <a:r>
              <a:rPr lang="ko-KR" altLang="en-US" dirty="0" smtClean="0"/>
              <a:t>			</a:t>
            </a:r>
          </a:p>
          <a:p>
            <a:pPr marL="0" indent="0">
              <a:buNone/>
            </a:pPr>
            <a:r>
              <a:rPr lang="ko-KR" altLang="en-US" dirty="0" smtClean="0"/>
              <a:t>		}</a:t>
            </a:r>
            <a:r>
              <a:rPr lang="ko-KR" altLang="en-US" dirty="0" err="1" smtClean="0"/>
              <a:t>while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input</a:t>
            </a:r>
            <a:r>
              <a:rPr lang="ko-KR" altLang="en-US" dirty="0" smtClean="0"/>
              <a:t> != 0);</a:t>
            </a:r>
          </a:p>
          <a:p>
            <a:endParaRPr lang="ko-KR" altLang="en-US" dirty="0" smtClean="0"/>
          </a:p>
          <a:p>
            <a:pPr marL="0" indent="0">
              <a:buNone/>
            </a:pPr>
            <a:r>
              <a:rPr lang="ko-KR" altLang="en-US" dirty="0" smtClean="0"/>
              <a:t>			</a:t>
            </a:r>
          </a:p>
          <a:p>
            <a:pPr marL="0" indent="0">
              <a:buNone/>
            </a:pPr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sum</a:t>
            </a:r>
            <a:r>
              <a:rPr lang="ko-KR" altLang="en-US" dirty="0" smtClean="0"/>
              <a:t>);</a:t>
            </a:r>
          </a:p>
          <a:p>
            <a:pPr marL="0" indent="0">
              <a:buNone/>
            </a:pPr>
            <a:r>
              <a:rPr lang="ko-KR" altLang="en-US" dirty="0" smtClean="0"/>
              <a:t>	}</a:t>
            </a:r>
          </a:p>
          <a:p>
            <a:endParaRPr lang="ko-KR" altLang="en-US" dirty="0" smtClean="0"/>
          </a:p>
          <a:p>
            <a:pPr marL="0" indent="0">
              <a:buNone/>
            </a:pPr>
            <a:r>
              <a:rPr lang="ko-KR" altLang="en-US" dirty="0" smtClean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3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4489"/>
            <a:ext cx="10515600" cy="897385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400" b="1" dirty="0" smtClean="0"/>
              <a:t>  다음 강의</a:t>
            </a:r>
          </a:p>
          <a:p>
            <a:pPr marL="0" indent="0">
              <a:buNone/>
            </a:pPr>
            <a:r>
              <a:rPr lang="en-US" altLang="ko-KR" sz="1800" dirty="0" smtClean="0"/>
              <a:t>19. </a:t>
            </a:r>
            <a:r>
              <a:rPr lang="ko-KR" altLang="en-US" sz="1800" dirty="0" err="1" smtClean="0"/>
              <a:t>반복문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- for</a:t>
            </a:r>
            <a:r>
              <a:rPr lang="ko-KR" altLang="en-US" sz="1800" dirty="0" smtClean="0"/>
              <a:t>문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62378" y="12871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smtClean="0"/>
              <a:t>for</a:t>
            </a:r>
            <a:r>
              <a:rPr lang="ko-KR" altLang="en-US" sz="2400" b="1" dirty="0" smtClean="0"/>
              <a:t>문의 수행 순서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0" y="1831662"/>
            <a:ext cx="10567047" cy="34289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2378" y="5517654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 smtClean="0"/>
              <a:t>for</a:t>
            </a:r>
            <a:r>
              <a:rPr lang="ko-KR" altLang="en-US" sz="2400" b="1" dirty="0" smtClean="0"/>
              <a:t>문 예제 </a:t>
            </a:r>
            <a:r>
              <a:rPr lang="en-US" altLang="ko-KR" sz="2400" b="1" dirty="0" smtClean="0"/>
              <a:t>(while</a:t>
            </a:r>
            <a:r>
              <a:rPr lang="ko-KR" altLang="en-US" sz="2400" b="1" dirty="0" smtClean="0"/>
              <a:t>과 비교</a:t>
            </a:r>
            <a:r>
              <a:rPr lang="en-US" altLang="ko-KR" sz="2400" b="1" dirty="0" smtClean="0"/>
              <a:t>)</a:t>
            </a:r>
          </a:p>
          <a:p>
            <a:endParaRPr lang="en-US" altLang="ko-KR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1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더한 결과를 출력하세요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2443" y="162637"/>
            <a:ext cx="848924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/>
              <a:t>package</a:t>
            </a:r>
            <a:r>
              <a:rPr lang="ko-KR" altLang="en-US" sz="2400" dirty="0" smtClean="0"/>
              <a:t> ch19;</a:t>
            </a:r>
          </a:p>
          <a:p>
            <a:endParaRPr lang="ko-KR" altLang="en-US" sz="2400" dirty="0" smtClean="0"/>
          </a:p>
          <a:p>
            <a:r>
              <a:rPr lang="ko-KR" altLang="en-US" sz="2400" dirty="0" err="1" smtClean="0"/>
              <a:t>public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class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ForTest</a:t>
            </a:r>
            <a:r>
              <a:rPr lang="ko-KR" altLang="en-US" sz="2400" dirty="0" smtClean="0"/>
              <a:t> {</a:t>
            </a:r>
          </a:p>
          <a:p>
            <a:endParaRPr lang="ko-KR" altLang="en-US" sz="2400" dirty="0" smtClean="0"/>
          </a:p>
          <a:p>
            <a:r>
              <a:rPr lang="ko-KR" altLang="en-US" sz="2400" dirty="0" smtClean="0"/>
              <a:t>	</a:t>
            </a:r>
            <a:r>
              <a:rPr lang="ko-KR" altLang="en-US" sz="2400" dirty="0" err="1" smtClean="0"/>
              <a:t>public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static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void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main</a:t>
            </a:r>
            <a:r>
              <a:rPr lang="ko-KR" altLang="en-US" sz="2400" dirty="0" smtClean="0"/>
              <a:t>(</a:t>
            </a:r>
            <a:r>
              <a:rPr lang="ko-KR" altLang="en-US" sz="2400" dirty="0" err="1" smtClean="0"/>
              <a:t>String</a:t>
            </a:r>
            <a:r>
              <a:rPr lang="ko-KR" altLang="en-US" sz="2400" dirty="0" smtClean="0"/>
              <a:t>[] </a:t>
            </a:r>
            <a:r>
              <a:rPr lang="ko-KR" altLang="en-US" sz="2400" dirty="0" err="1" smtClean="0"/>
              <a:t>args</a:t>
            </a:r>
            <a:r>
              <a:rPr lang="ko-KR" altLang="en-US" sz="2400" dirty="0" smtClean="0"/>
              <a:t>) {</a:t>
            </a:r>
          </a:p>
          <a:p>
            <a:r>
              <a:rPr lang="ko-KR" altLang="en-US" sz="2400" dirty="0" smtClean="0"/>
              <a:t>	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count</a:t>
            </a:r>
            <a:r>
              <a:rPr lang="ko-KR" altLang="en-US" sz="2400" dirty="0" smtClean="0"/>
              <a:t> =1;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sum</a:t>
            </a:r>
            <a:r>
              <a:rPr lang="ko-KR" altLang="en-US" sz="2400" dirty="0" smtClean="0"/>
              <a:t> = 0;</a:t>
            </a:r>
          </a:p>
          <a:p>
            <a:r>
              <a:rPr lang="ko-KR" altLang="en-US" sz="2400" dirty="0" smtClean="0"/>
              <a:t>		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for</a:t>
            </a:r>
            <a:r>
              <a:rPr lang="ko-KR" altLang="en-US" sz="2400" dirty="0" smtClean="0"/>
              <a:t>( 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i</a:t>
            </a:r>
            <a:r>
              <a:rPr lang="ko-KR" altLang="en-US" sz="2400" dirty="0" smtClean="0"/>
              <a:t> = 0 ; </a:t>
            </a:r>
            <a:r>
              <a:rPr lang="ko-KR" altLang="en-US" sz="2400" dirty="0" err="1" smtClean="0"/>
              <a:t>i</a:t>
            </a:r>
            <a:r>
              <a:rPr lang="ko-KR" altLang="en-US" sz="2400" dirty="0" smtClean="0"/>
              <a:t>&lt;10; </a:t>
            </a:r>
            <a:r>
              <a:rPr lang="ko-KR" altLang="en-US" sz="2400" dirty="0" err="1" smtClean="0"/>
              <a:t>i</a:t>
            </a:r>
            <a:r>
              <a:rPr lang="ko-KR" altLang="en-US" sz="2400" dirty="0" smtClean="0"/>
              <a:t>++, </a:t>
            </a:r>
            <a:r>
              <a:rPr lang="ko-KR" altLang="en-US" sz="2400" dirty="0" err="1" smtClean="0"/>
              <a:t>count</a:t>
            </a:r>
            <a:r>
              <a:rPr lang="ko-KR" altLang="en-US" sz="2400" dirty="0" smtClean="0"/>
              <a:t>++) {  //10번</a:t>
            </a:r>
          </a:p>
          <a:p>
            <a:r>
              <a:rPr lang="ko-KR" altLang="en-US" sz="2400" dirty="0" smtClean="0"/>
              <a:t>			</a:t>
            </a:r>
            <a:r>
              <a:rPr lang="ko-KR" altLang="en-US" sz="2400" dirty="0" err="1" smtClean="0"/>
              <a:t>sum</a:t>
            </a:r>
            <a:r>
              <a:rPr lang="ko-KR" altLang="en-US" sz="2400" dirty="0" smtClean="0"/>
              <a:t> += </a:t>
            </a:r>
            <a:r>
              <a:rPr lang="ko-KR" altLang="en-US" sz="2400" dirty="0" err="1" smtClean="0"/>
              <a:t>count</a:t>
            </a:r>
            <a:r>
              <a:rPr lang="ko-KR" altLang="en-US" sz="2400" dirty="0" smtClean="0"/>
              <a:t>;</a:t>
            </a:r>
          </a:p>
          <a:p>
            <a:r>
              <a:rPr lang="ko-KR" altLang="en-US" sz="2400" dirty="0" smtClean="0"/>
              <a:t>			//</a:t>
            </a:r>
            <a:r>
              <a:rPr lang="ko-KR" altLang="en-US" sz="2400" dirty="0" err="1" smtClean="0"/>
              <a:t>count</a:t>
            </a:r>
            <a:r>
              <a:rPr lang="ko-KR" altLang="en-US" sz="2400" dirty="0" smtClean="0"/>
              <a:t>++;</a:t>
            </a:r>
          </a:p>
          <a:p>
            <a:r>
              <a:rPr lang="ko-KR" altLang="en-US" sz="2400" dirty="0" smtClean="0"/>
              <a:t>		}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System.out.println</a:t>
            </a:r>
            <a:r>
              <a:rPr lang="ko-KR" altLang="en-US" sz="2400" dirty="0" smtClean="0"/>
              <a:t>(</a:t>
            </a:r>
            <a:r>
              <a:rPr lang="ko-KR" altLang="en-US" sz="2400" dirty="0" err="1" smtClean="0"/>
              <a:t>sum</a:t>
            </a:r>
            <a:r>
              <a:rPr lang="ko-KR" altLang="en-US" sz="2400" dirty="0" smtClean="0"/>
              <a:t>);</a:t>
            </a:r>
          </a:p>
          <a:p>
            <a:r>
              <a:rPr lang="ko-KR" altLang="en-US" sz="2400" dirty="0" smtClean="0"/>
              <a:t>		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num</a:t>
            </a:r>
            <a:r>
              <a:rPr lang="ko-KR" altLang="en-US" sz="2400" dirty="0" smtClean="0"/>
              <a:t> = 1;</a:t>
            </a:r>
          </a:p>
          <a:p>
            <a:r>
              <a:rPr lang="ko-KR" altLang="en-US" sz="2400" dirty="0" smtClean="0"/>
              <a:t>		</a:t>
            </a:r>
            <a:r>
              <a:rPr lang="ko-KR" altLang="en-US" sz="2400" dirty="0" err="1" smtClean="0"/>
              <a:t>int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total</a:t>
            </a:r>
            <a:r>
              <a:rPr lang="ko-KR" altLang="en-US" sz="2400" dirty="0" smtClean="0"/>
              <a:t> = 0;</a:t>
            </a:r>
          </a:p>
          <a:p>
            <a:r>
              <a:rPr lang="ko-KR" altLang="en-US" sz="2400" dirty="0" smtClean="0"/>
              <a:t>		</a:t>
            </a:r>
          </a:p>
          <a:p>
            <a:r>
              <a:rPr lang="ko-KR" altLang="en-US" sz="2400" dirty="0" smtClean="0"/>
              <a:t>		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6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8356"/>
            <a:ext cx="10515600" cy="379306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while</a:t>
            </a:r>
            <a:r>
              <a:rPr lang="ko-KR" altLang="en-US" dirty="0" smtClean="0"/>
              <a:t>( </a:t>
            </a:r>
            <a:r>
              <a:rPr lang="ko-KR" altLang="en-US" dirty="0" err="1" smtClean="0"/>
              <a:t>num</a:t>
            </a:r>
            <a:r>
              <a:rPr lang="ko-KR" altLang="en-US" dirty="0" smtClean="0"/>
              <a:t> &lt;= 10) {</a:t>
            </a:r>
          </a:p>
          <a:p>
            <a:pPr marL="0" indent="0">
              <a:buNone/>
            </a:pPr>
            <a:r>
              <a:rPr lang="ko-KR" altLang="en-US" dirty="0" smtClean="0"/>
              <a:t>			</a:t>
            </a:r>
            <a:r>
              <a:rPr lang="ko-KR" altLang="en-US" dirty="0" err="1" smtClean="0"/>
              <a:t>total</a:t>
            </a:r>
            <a:r>
              <a:rPr lang="ko-KR" altLang="en-US" dirty="0" smtClean="0"/>
              <a:t> += </a:t>
            </a:r>
            <a:r>
              <a:rPr lang="ko-KR" altLang="en-US" dirty="0" err="1" smtClean="0"/>
              <a:t>num</a:t>
            </a:r>
            <a:r>
              <a:rPr lang="ko-KR" altLang="en-US" dirty="0" smtClean="0"/>
              <a:t>;</a:t>
            </a:r>
          </a:p>
          <a:p>
            <a:pPr marL="0" indent="0">
              <a:buNone/>
            </a:pPr>
            <a:r>
              <a:rPr lang="ko-KR" altLang="en-US" dirty="0" smtClean="0"/>
              <a:t>			</a:t>
            </a:r>
            <a:r>
              <a:rPr lang="ko-KR" altLang="en-US" dirty="0" err="1" smtClean="0"/>
              <a:t>num</a:t>
            </a:r>
            <a:r>
              <a:rPr lang="ko-KR" altLang="en-US" dirty="0" smtClean="0"/>
              <a:t>++;</a:t>
            </a:r>
          </a:p>
          <a:p>
            <a:pPr marL="0" indent="0">
              <a:buNone/>
            </a:pPr>
            <a:r>
              <a:rPr lang="ko-KR" altLang="en-US" dirty="0" smtClean="0"/>
              <a:t>		}</a:t>
            </a:r>
          </a:p>
          <a:p>
            <a:pPr marL="0" indent="0">
              <a:buNone/>
            </a:pPr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total</a:t>
            </a:r>
            <a:r>
              <a:rPr lang="ko-KR" altLang="en-US" dirty="0" smtClean="0"/>
              <a:t>);</a:t>
            </a:r>
          </a:p>
          <a:p>
            <a:pPr marL="0" indent="0">
              <a:buNone/>
            </a:pPr>
            <a:r>
              <a:rPr lang="ko-KR" altLang="en-US" dirty="0" smtClean="0"/>
              <a:t>	}</a:t>
            </a:r>
          </a:p>
          <a:p>
            <a:pPr marL="0" indent="0">
              <a:buNone/>
            </a:pPr>
            <a:r>
              <a:rPr lang="ko-KR" altLang="en-US" dirty="0" smtClean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5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8867" y="437091"/>
            <a:ext cx="10515600" cy="55228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반복문은</a:t>
            </a:r>
            <a:r>
              <a:rPr lang="ko-KR" altLang="en-US" dirty="0" smtClean="0"/>
              <a:t> 주로 언제 사용하나요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989381"/>
            <a:ext cx="11252200" cy="230537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8333" y="3171921"/>
            <a:ext cx="10126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for</a:t>
            </a:r>
            <a:r>
              <a:rPr lang="ko-KR" altLang="en-US" sz="2400" b="1" dirty="0" smtClean="0"/>
              <a:t>문의 문장들은 </a:t>
            </a:r>
            <a:r>
              <a:rPr lang="ko-KR" altLang="en-US" sz="2400" b="1" dirty="0" err="1" smtClean="0"/>
              <a:t>생략가능</a:t>
            </a:r>
            <a:r>
              <a:rPr lang="ko-KR" altLang="en-US" sz="2400" b="1" dirty="0" smtClean="0"/>
              <a:t> 합니다</a:t>
            </a:r>
            <a:r>
              <a:rPr lang="en-US" altLang="ko-KR" sz="2400" b="1" dirty="0" smtClean="0"/>
              <a:t>.</a:t>
            </a:r>
          </a:p>
          <a:p>
            <a:endParaRPr lang="en-US" altLang="ko-KR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초기화식</a:t>
            </a:r>
            <a:r>
              <a:rPr lang="ko-KR" altLang="en-US" dirty="0" smtClean="0"/>
              <a:t> 생략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 이전에 값이 초기화 되어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내부에서 값을 지정할 필요가 없는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4187584"/>
            <a:ext cx="10320867" cy="26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578" y="279048"/>
            <a:ext cx="10969978" cy="63535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조건식 생략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반복 수행에 대한 조건이 </a:t>
            </a:r>
            <a:r>
              <a:rPr lang="ko-KR" altLang="en-US" sz="2400" dirty="0" err="1" smtClean="0"/>
              <a:t>수행문</a:t>
            </a:r>
            <a:r>
              <a:rPr lang="ko-KR" altLang="en-US" sz="2400" dirty="0" smtClean="0"/>
              <a:t> 내부에 있는 경우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0" y="777346"/>
            <a:ext cx="10446107" cy="22481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5312" y="3210209"/>
            <a:ext cx="10834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증감식</a:t>
            </a:r>
            <a:r>
              <a:rPr lang="ko-KR" altLang="en-US" dirty="0" smtClean="0"/>
              <a:t> 생략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증감식</a:t>
            </a:r>
            <a:r>
              <a:rPr lang="ko-KR" altLang="en-US" dirty="0" smtClean="0"/>
              <a:t> 에 대한 연산이 복잡하거나 다른 변수의 연산 결과값에 결정되는 경우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52471" y="3633774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무한 반복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89" y="4128779"/>
            <a:ext cx="4752622" cy="23171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04178" y="4344557"/>
            <a:ext cx="1420582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smtClean="0"/>
              <a:t>참고 하세요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04178" y="4796490"/>
            <a:ext cx="660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i+1 과 </a:t>
            </a:r>
            <a:r>
              <a:rPr lang="ko-KR" altLang="en-US" sz="2000" dirty="0" err="1" smtClean="0"/>
              <a:t>i</a:t>
            </a:r>
            <a:r>
              <a:rPr lang="ko-KR" altLang="en-US" sz="2000" dirty="0" smtClean="0"/>
              <a:t>++은 다릅니다.</a:t>
            </a:r>
          </a:p>
          <a:p>
            <a:r>
              <a:rPr lang="ko-KR" altLang="en-US" sz="2000" dirty="0" smtClean="0"/>
              <a:t>i+1 자체는 </a:t>
            </a:r>
            <a:r>
              <a:rPr lang="ko-KR" altLang="en-US" sz="2000" dirty="0" err="1" smtClean="0"/>
              <a:t>i</a:t>
            </a:r>
            <a:r>
              <a:rPr lang="ko-KR" altLang="en-US" sz="2000" dirty="0" smtClean="0"/>
              <a:t> 값이 증가되지 않습니다. 증가하기 위해서는 대입연산자를 써야합니다.</a:t>
            </a:r>
          </a:p>
          <a:p>
            <a:r>
              <a:rPr lang="ko-KR" altLang="en-US" sz="2000" dirty="0" smtClean="0"/>
              <a:t>하지만 </a:t>
            </a:r>
            <a:r>
              <a:rPr lang="ko-KR" altLang="en-US" sz="2000" dirty="0" err="1" smtClean="0"/>
              <a:t>i</a:t>
            </a:r>
            <a:r>
              <a:rPr lang="ko-KR" altLang="en-US" sz="2000" dirty="0" smtClean="0"/>
              <a:t>++은 </a:t>
            </a:r>
            <a:r>
              <a:rPr lang="ko-KR" altLang="en-US" sz="2000" dirty="0" err="1" smtClean="0"/>
              <a:t>i</a:t>
            </a:r>
            <a:r>
              <a:rPr lang="ko-KR" altLang="en-US" sz="2000" dirty="0" smtClean="0"/>
              <a:t> = i+1, </a:t>
            </a:r>
            <a:r>
              <a:rPr lang="ko-KR" altLang="en-US" sz="2000" dirty="0" err="1" smtClean="0"/>
              <a:t>i</a:t>
            </a:r>
            <a:r>
              <a:rPr lang="ko-KR" altLang="en-US" sz="2000" dirty="0" smtClean="0"/>
              <a:t>+=1 과 동일한 의미입니다.</a:t>
            </a:r>
          </a:p>
          <a:p>
            <a:r>
              <a:rPr lang="ko-KR" altLang="en-US" sz="2000" dirty="0" smtClean="0"/>
              <a:t>따라서 값을 1씩 증가하려고 한다면 </a:t>
            </a:r>
            <a:r>
              <a:rPr lang="ko-KR" altLang="en-US" sz="2000" dirty="0" err="1" smtClean="0"/>
              <a:t>i</a:t>
            </a:r>
            <a:r>
              <a:rPr lang="ko-KR" altLang="en-US" sz="2000" dirty="0" smtClean="0"/>
              <a:t>++을 사용하세요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49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5934" y="478015"/>
            <a:ext cx="10515600" cy="842786"/>
          </a:xfrm>
        </p:spPr>
        <p:txBody>
          <a:bodyPr>
            <a:normAutofit fontScale="90000"/>
          </a:bodyPr>
          <a:lstStyle/>
          <a:p>
            <a:r>
              <a:rPr lang="ko-KR" altLang="en-US" sz="2700" b="1" dirty="0" smtClean="0"/>
              <a:t>다음 강의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sz="2000" dirty="0" smtClean="0">
                <a:latin typeface="+mn-lt"/>
              </a:rPr>
              <a:t>20. </a:t>
            </a:r>
            <a:r>
              <a:rPr lang="ko-KR" altLang="en-US" sz="2000" dirty="0" err="1" smtClean="0">
                <a:latin typeface="+mn-lt"/>
              </a:rPr>
              <a:t>반복문</a:t>
            </a:r>
            <a:r>
              <a:rPr lang="ko-KR" altLang="en-US" sz="2000" dirty="0" smtClean="0">
                <a:latin typeface="+mn-lt"/>
              </a:rPr>
              <a:t> 이 여러 번 포개진 중첩 </a:t>
            </a:r>
            <a:r>
              <a:rPr lang="ko-KR" altLang="en-US" sz="2000" dirty="0" err="1" smtClean="0">
                <a:latin typeface="+mn-lt"/>
              </a:rPr>
              <a:t>반복문</a:t>
            </a:r>
            <a:r>
              <a:rPr lang="ko-KR" altLang="en-US" sz="2000" dirty="0" smtClean="0">
                <a:latin typeface="+mn-lt"/>
              </a:rPr>
              <a:t/>
            </a:r>
            <a:br>
              <a:rPr lang="ko-KR" altLang="en-US" sz="2000" dirty="0" smtClean="0">
                <a:latin typeface="+mn-lt"/>
              </a:rPr>
            </a:br>
            <a:endParaRPr lang="ko-KR" altLang="en-US" sz="2000" dirty="0">
              <a:latin typeface="+mn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04711" y="2455460"/>
            <a:ext cx="959555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중첩 </a:t>
            </a:r>
            <a:r>
              <a:rPr lang="ko-KR" altLang="en-US" sz="2400" b="1" dirty="0" err="1" smtClean="0"/>
              <a:t>반복문</a:t>
            </a:r>
            <a:r>
              <a:rPr lang="ko-KR" altLang="en-US" sz="2400" b="1" dirty="0" smtClean="0"/>
              <a:t> 이란</a:t>
            </a:r>
            <a:r>
              <a:rPr lang="en-US" altLang="ko-KR" sz="2400" b="1" dirty="0" smtClean="0"/>
              <a:t>?</a:t>
            </a:r>
          </a:p>
          <a:p>
            <a:endParaRPr lang="en-US" altLang="ko-KR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내부에 또 다른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이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여러 겹으로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을 겹쳐서 구현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 </a:t>
            </a:r>
            <a:r>
              <a:rPr lang="ko-KR" altLang="en-US" dirty="0" err="1" smtClean="0"/>
              <a:t>수행시간</a:t>
            </a:r>
            <a:r>
              <a:rPr lang="ko-KR" altLang="en-US" dirty="0" smtClean="0"/>
              <a:t> 에 문제가 발생할 수 있음</a:t>
            </a:r>
            <a:r>
              <a:rPr lang="en-US" altLang="ko-KR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외부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과 내부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간의 변수 값 변화에 유의 하며 구현하여야 함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 smtClean="0"/>
          </a:p>
          <a:p>
            <a:r>
              <a:rPr lang="ko-KR" altLang="en-US" b="1" dirty="0" smtClean="0"/>
              <a:t>  구구단을 </a:t>
            </a:r>
            <a:r>
              <a:rPr lang="en-US" altLang="ko-KR" b="1" dirty="0" smtClean="0"/>
              <a:t>for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while</a:t>
            </a:r>
            <a:r>
              <a:rPr lang="ko-KR" altLang="en-US" b="1" dirty="0" smtClean="0"/>
              <a:t>로 구현해 보자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702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6" y="164124"/>
            <a:ext cx="11723076" cy="644769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4572000" y="3352800"/>
            <a:ext cx="1875692" cy="644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93877" y="3716215"/>
            <a:ext cx="474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스크롤을 내리면 </a:t>
            </a:r>
            <a:r>
              <a:rPr lang="en-US" altLang="ko-KR" dirty="0" smtClean="0"/>
              <a:t>Oracle JDK</a:t>
            </a:r>
            <a:r>
              <a:rPr lang="ko-KR" altLang="en-US" dirty="0" smtClean="0"/>
              <a:t>를 선택합니다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6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5311" y="87136"/>
            <a:ext cx="10515600" cy="6770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package ch20;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NestedLoopTest</a:t>
            </a:r>
            <a:r>
              <a:rPr lang="en-US" altLang="ko-KR" dirty="0" smtClean="0"/>
              <a:t> {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= 2;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count = 1;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for(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= 2;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&lt;= 9;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++) {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</a:p>
          <a:p>
            <a:pPr marL="0" indent="0">
              <a:buNone/>
            </a:pPr>
            <a:r>
              <a:rPr lang="en-US" altLang="ko-KR" dirty="0" smtClean="0"/>
              <a:t>			for(count = 1; count &lt;=9; count++) {</a:t>
            </a:r>
          </a:p>
          <a:p>
            <a:pPr marL="0" indent="0">
              <a:buNone/>
            </a:pPr>
            <a:r>
              <a:rPr lang="en-US" altLang="ko-KR" dirty="0" smtClean="0"/>
              <a:t>		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+ "X" + count + "=" +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* count);</a:t>
            </a:r>
          </a:p>
          <a:p>
            <a:pPr marL="0" indent="0">
              <a:buNone/>
            </a:pPr>
            <a:r>
              <a:rPr lang="en-US" altLang="ko-KR" dirty="0" smtClean="0"/>
              <a:t>			}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();</a:t>
            </a:r>
          </a:p>
          <a:p>
            <a:pPr marL="0" indent="0">
              <a:buNone/>
            </a:pPr>
            <a:r>
              <a:rPr lang="en-US" altLang="ko-KR" dirty="0" smtClean="0"/>
              <a:t>		}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25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6399" y="112889"/>
            <a:ext cx="11345333" cy="66152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err="1" smtClean="0"/>
              <a:t>dan</a:t>
            </a:r>
            <a:r>
              <a:rPr lang="en-US" altLang="ko-KR" dirty="0" smtClean="0"/>
              <a:t> = 2;</a:t>
            </a:r>
          </a:p>
          <a:p>
            <a:pPr marL="0" indent="0">
              <a:buNone/>
            </a:pPr>
            <a:r>
              <a:rPr lang="en-US" altLang="ko-KR" dirty="0" smtClean="0"/>
              <a:t>		while(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&lt;= 9 ) {</a:t>
            </a:r>
          </a:p>
          <a:p>
            <a:pPr marL="0" indent="0">
              <a:buNone/>
            </a:pPr>
            <a:r>
              <a:rPr lang="en-US" altLang="ko-KR" dirty="0" smtClean="0"/>
              <a:t>			count = 1;</a:t>
            </a:r>
          </a:p>
          <a:p>
            <a:pPr marL="0" indent="0">
              <a:buNone/>
            </a:pPr>
            <a:r>
              <a:rPr lang="en-US" altLang="ko-KR" dirty="0" smtClean="0"/>
              <a:t>			while (count &lt;= 9) {</a:t>
            </a:r>
          </a:p>
          <a:p>
            <a:pPr marL="0" indent="0">
              <a:buNone/>
            </a:pPr>
            <a:r>
              <a:rPr lang="en-US" altLang="ko-KR" dirty="0" smtClean="0"/>
              <a:t>				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+ "X" + count + "=" + 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 * count);</a:t>
            </a:r>
          </a:p>
          <a:p>
            <a:pPr marL="0" indent="0">
              <a:buNone/>
            </a:pPr>
            <a:r>
              <a:rPr lang="en-US" altLang="ko-KR" dirty="0" smtClean="0"/>
              <a:t>				count++;</a:t>
            </a:r>
          </a:p>
          <a:p>
            <a:pPr marL="0" indent="0">
              <a:buNone/>
            </a:pPr>
            <a:r>
              <a:rPr lang="en-US" altLang="ko-KR" dirty="0" smtClean="0"/>
              <a:t>				</a:t>
            </a:r>
          </a:p>
          <a:p>
            <a:pPr marL="0" indent="0">
              <a:buNone/>
            </a:pPr>
            <a:r>
              <a:rPr lang="en-US" altLang="ko-KR" dirty="0" smtClean="0"/>
              <a:t>			}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dirty="0" err="1" smtClean="0"/>
              <a:t>dan</a:t>
            </a:r>
            <a:r>
              <a:rPr lang="en-US" altLang="ko-KR" dirty="0" smtClean="0"/>
              <a:t>++;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();</a:t>
            </a:r>
          </a:p>
          <a:p>
            <a:pPr marL="0" indent="0">
              <a:buNone/>
            </a:pPr>
            <a:r>
              <a:rPr lang="en-US" altLang="ko-KR" dirty="0" smtClean="0"/>
              <a:t>		}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200" y="596668"/>
            <a:ext cx="91750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다음 강의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r>
              <a:rPr lang="en-US" altLang="ko-KR" dirty="0" smtClean="0"/>
              <a:t>21. </a:t>
            </a:r>
            <a:r>
              <a:rPr lang="ko-KR" altLang="en-US" dirty="0" smtClean="0"/>
              <a:t>중간에 멈추는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무시하고 계속 진행하는 </a:t>
            </a:r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8000" y="2327408"/>
            <a:ext cx="1113084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break</a:t>
            </a:r>
            <a:r>
              <a:rPr lang="ko-KR" altLang="en-US" sz="2400" b="1" dirty="0" smtClean="0"/>
              <a:t>문 사용하기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감싸고 있는 제어문의 블록을 빠져 나오는 기능 </a:t>
            </a:r>
            <a:r>
              <a:rPr lang="en-US" altLang="ko-KR" dirty="0" smtClean="0"/>
              <a:t>(switch</a:t>
            </a:r>
            <a:r>
              <a:rPr lang="ko-KR" altLang="en-US" dirty="0" smtClean="0"/>
              <a:t>문 에서도 사용</a:t>
            </a:r>
            <a:r>
              <a:rPr lang="en-US" altLang="ko-KR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반복문에서는 주로 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(if)</a:t>
            </a:r>
            <a:r>
              <a:rPr lang="ko-KR" altLang="en-US" dirty="0" smtClean="0"/>
              <a:t>와 같이 사용하여 조건에 해당되는 경우 반복 수행을 멈추고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외부로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en-US" dirty="0" smtClean="0"/>
              <a:t> 수행이 이동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여러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이 중첩되어 있는 경우엔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포함되어 있는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만 빠져 나옴</a:t>
            </a:r>
            <a:endParaRPr lang="en-US" altLang="ko-KR" dirty="0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 smtClean="0"/>
          </a:p>
          <a:p>
            <a:r>
              <a:rPr lang="en-US" altLang="ko-KR" sz="2400" b="1" dirty="0" smtClean="0"/>
              <a:t>break</a:t>
            </a:r>
            <a:r>
              <a:rPr lang="ko-KR" altLang="en-US" sz="2400" b="1" dirty="0" smtClean="0"/>
              <a:t>문 예제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1</a:t>
            </a:r>
            <a:r>
              <a:rPr lang="ko-KR" altLang="en-US" dirty="0" smtClean="0"/>
              <a:t>부터 숫자를 더하여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이 넘는 순간의 그 숫자와 합을 출력하세요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1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14488"/>
            <a:ext cx="10515600" cy="63669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package ch21;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BreakTest</a:t>
            </a:r>
            <a:r>
              <a:rPr lang="en-US" altLang="ko-KR" dirty="0" smtClean="0"/>
              <a:t> {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sum = 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 smtClean="0"/>
              <a:t>		for(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 = 1; ;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++) {</a:t>
            </a:r>
          </a:p>
          <a:p>
            <a:pPr marL="0" indent="0">
              <a:buNone/>
            </a:pPr>
            <a:r>
              <a:rPr lang="en-US" altLang="ko-KR" dirty="0" smtClean="0"/>
              <a:t>			</a:t>
            </a:r>
          </a:p>
          <a:p>
            <a:pPr marL="0" indent="0">
              <a:buNone/>
            </a:pPr>
            <a:r>
              <a:rPr lang="en-US" altLang="ko-KR" dirty="0" smtClean="0"/>
              <a:t>			sum += 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r>
              <a:rPr lang="en-US" altLang="ko-KR" dirty="0" smtClean="0"/>
              <a:t>			if( sum &gt;= 100)	break;</a:t>
            </a:r>
          </a:p>
          <a:p>
            <a:pPr marL="0" indent="0">
              <a:buNone/>
            </a:pPr>
            <a:r>
              <a:rPr lang="en-US" altLang="ko-KR" dirty="0" smtClean="0"/>
              <a:t>		}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(sum);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num</a:t>
            </a:r>
            <a:r>
              <a:rPr lang="en-US" altLang="ko-KR" dirty="0" smtClean="0"/>
              <a:t>);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1071" y="978383"/>
            <a:ext cx="11661421" cy="11659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ko-KR" altLang="en-US" sz="2400" b="1" dirty="0" smtClean="0"/>
          </a:p>
          <a:p>
            <a:r>
              <a:rPr lang="ko-KR" altLang="en-US" sz="2900" dirty="0" err="1" smtClean="0"/>
              <a:t>반복문</a:t>
            </a:r>
            <a:r>
              <a:rPr lang="ko-KR" altLang="en-US" sz="2900" dirty="0" smtClean="0"/>
              <a:t> 내부에서 </a:t>
            </a:r>
            <a:r>
              <a:rPr lang="ko-KR" altLang="en-US" sz="2900" dirty="0" err="1" smtClean="0"/>
              <a:t>조건문</a:t>
            </a:r>
            <a:r>
              <a:rPr lang="en-US" altLang="ko-KR" sz="2900" dirty="0" smtClean="0"/>
              <a:t>(if)</a:t>
            </a:r>
            <a:r>
              <a:rPr lang="ko-KR" altLang="en-US" sz="2900" dirty="0" smtClean="0"/>
              <a:t>와 같이 사용하며</a:t>
            </a:r>
            <a:r>
              <a:rPr lang="en-US" altLang="ko-KR" sz="2900" dirty="0" smtClean="0"/>
              <a:t>, </a:t>
            </a:r>
            <a:r>
              <a:rPr lang="ko-KR" altLang="en-US" sz="2900" dirty="0" smtClean="0"/>
              <a:t>조건이 맞는 경우</a:t>
            </a:r>
            <a:r>
              <a:rPr lang="en-US" altLang="ko-KR" sz="2900" dirty="0" smtClean="0"/>
              <a:t>(true </a:t>
            </a:r>
            <a:r>
              <a:rPr lang="ko-KR" altLang="en-US" sz="2900" dirty="0" smtClean="0"/>
              <a:t>이면</a:t>
            </a:r>
            <a:r>
              <a:rPr lang="en-US" altLang="ko-KR" sz="2900" dirty="0" smtClean="0"/>
              <a:t>) </a:t>
            </a:r>
            <a:r>
              <a:rPr lang="ko-KR" altLang="en-US" sz="2900" dirty="0" smtClean="0"/>
              <a:t>이후 </a:t>
            </a:r>
            <a:r>
              <a:rPr lang="ko-KR" altLang="en-US" sz="2900" dirty="0" err="1" smtClean="0"/>
              <a:t>반복문</a:t>
            </a:r>
            <a:r>
              <a:rPr lang="ko-KR" altLang="en-US" sz="2900" dirty="0" smtClean="0"/>
              <a:t> </a:t>
            </a:r>
            <a:r>
              <a:rPr lang="ko-KR" altLang="en-US" sz="2900" dirty="0" err="1" smtClean="0"/>
              <a:t>블럭</a:t>
            </a:r>
            <a:r>
              <a:rPr lang="ko-KR" altLang="en-US" sz="2900" dirty="0" smtClean="0"/>
              <a:t> 내부의 다른 </a:t>
            </a:r>
            <a:endParaRPr lang="en-US" altLang="ko-KR" sz="2900" dirty="0" smtClean="0"/>
          </a:p>
          <a:p>
            <a:pPr marL="0" indent="0">
              <a:buNone/>
            </a:pPr>
            <a:r>
              <a:rPr lang="en-US" altLang="ko-KR" sz="2900" dirty="0"/>
              <a:t> </a:t>
            </a:r>
            <a:r>
              <a:rPr lang="en-US" altLang="ko-KR" sz="2900" dirty="0" smtClean="0"/>
              <a:t>   </a:t>
            </a:r>
            <a:r>
              <a:rPr lang="ko-KR" altLang="en-US" sz="2900" dirty="0" err="1" smtClean="0"/>
              <a:t>수행문들</a:t>
            </a:r>
            <a:r>
              <a:rPr lang="ko-KR" altLang="en-US" sz="2900" dirty="0" smtClean="0"/>
              <a:t> 을 수행하지 않음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11071" y="2291645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continue</a:t>
            </a:r>
            <a:r>
              <a:rPr lang="ko-KR" altLang="en-US" sz="2400" dirty="0" smtClean="0"/>
              <a:t>문 예제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411071" y="3454374"/>
            <a:ext cx="6612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</a:t>
            </a:r>
            <a:r>
              <a:rPr lang="en-US" altLang="ko-KR" sz="2400" dirty="0" smtClean="0"/>
              <a:t>100</a:t>
            </a:r>
            <a:r>
              <a:rPr lang="ko-KR" altLang="en-US" sz="2400" dirty="0" smtClean="0"/>
              <a:t>까지 숫자 중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의 배수를 출력하세요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460765" y="461719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/>
              <a:t>continue</a:t>
            </a:r>
            <a:r>
              <a:rPr lang="ko-KR" altLang="en-US" sz="2400" b="1" dirty="0"/>
              <a:t>문 사용하기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428925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7578" y="3680178"/>
            <a:ext cx="10515600" cy="2754489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 err="1" smtClean="0"/>
              <a:t>System.out.println</a:t>
            </a:r>
            <a:r>
              <a:rPr lang="ko-KR" altLang="en-US" sz="2000" dirty="0" smtClean="0"/>
              <a:t>(</a:t>
            </a:r>
            <a:r>
              <a:rPr lang="ko-KR" altLang="en-US" sz="2000" dirty="0" err="1" smtClean="0"/>
              <a:t>num</a:t>
            </a:r>
            <a:r>
              <a:rPr lang="ko-KR" altLang="en-US" sz="2000" dirty="0" smtClean="0"/>
              <a:t>);</a:t>
            </a:r>
          </a:p>
          <a:p>
            <a:pPr marL="0" indent="0">
              <a:buNone/>
            </a:pPr>
            <a:r>
              <a:rPr lang="ko-KR" altLang="en-US" sz="2000" dirty="0" smtClean="0"/>
              <a:t>			</a:t>
            </a:r>
          </a:p>
          <a:p>
            <a:pPr marL="0" indent="0">
              <a:buNone/>
            </a:pPr>
            <a:r>
              <a:rPr lang="ko-KR" altLang="en-US" sz="2000" dirty="0" smtClean="0"/>
              <a:t>		}</a:t>
            </a:r>
          </a:p>
          <a:p>
            <a:pPr marL="0" indent="0">
              <a:buNone/>
            </a:pPr>
            <a:r>
              <a:rPr lang="ko-KR" altLang="en-US" sz="2000" dirty="0" smtClean="0"/>
              <a:t>	}</a:t>
            </a:r>
          </a:p>
          <a:p>
            <a:pPr marL="0" indent="0">
              <a:buNone/>
            </a:pPr>
            <a:r>
              <a:rPr lang="ko-KR" altLang="en-US" sz="2000" dirty="0" smtClean="0"/>
              <a:t>}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3421" y="474890"/>
            <a:ext cx="99349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 smtClean="0"/>
              <a:t>package</a:t>
            </a:r>
            <a:r>
              <a:rPr lang="ko-KR" altLang="en-US" sz="2000" dirty="0" smtClean="0"/>
              <a:t> ch21;</a:t>
            </a:r>
          </a:p>
          <a:p>
            <a:endParaRPr lang="ko-KR" altLang="en-US" sz="2000" dirty="0" smtClean="0"/>
          </a:p>
          <a:p>
            <a:r>
              <a:rPr lang="ko-KR" altLang="en-US" sz="2000" dirty="0" err="1" smtClean="0"/>
              <a:t>public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class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ContinueTest</a:t>
            </a:r>
            <a:r>
              <a:rPr lang="ko-KR" altLang="en-US" sz="2000" dirty="0" smtClean="0"/>
              <a:t> {</a:t>
            </a: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	</a:t>
            </a:r>
            <a:r>
              <a:rPr lang="ko-KR" altLang="en-US" sz="2000" dirty="0" err="1" smtClean="0"/>
              <a:t>public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static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void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main</a:t>
            </a:r>
            <a:r>
              <a:rPr lang="ko-KR" altLang="en-US" sz="2000" dirty="0" smtClean="0"/>
              <a:t>(</a:t>
            </a:r>
            <a:r>
              <a:rPr lang="ko-KR" altLang="en-US" sz="2000" dirty="0" err="1" smtClean="0"/>
              <a:t>String</a:t>
            </a:r>
            <a:r>
              <a:rPr lang="ko-KR" altLang="en-US" sz="2000" dirty="0" smtClean="0"/>
              <a:t>[] </a:t>
            </a:r>
            <a:r>
              <a:rPr lang="ko-KR" altLang="en-US" sz="2000" dirty="0" err="1" smtClean="0"/>
              <a:t>args</a:t>
            </a:r>
            <a:r>
              <a:rPr lang="ko-KR" altLang="en-US" sz="2000" dirty="0" smtClean="0"/>
              <a:t>) {</a:t>
            </a:r>
          </a:p>
          <a:p>
            <a:r>
              <a:rPr lang="ko-KR" altLang="en-US" sz="2000" dirty="0" smtClean="0"/>
              <a:t>		</a:t>
            </a:r>
            <a:r>
              <a:rPr lang="ko-KR" altLang="en-US" sz="2000" dirty="0" err="1" smtClean="0"/>
              <a:t>int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num</a:t>
            </a:r>
            <a:r>
              <a:rPr lang="ko-KR" altLang="en-US" sz="2000" dirty="0" smtClean="0"/>
              <a:t>;</a:t>
            </a:r>
          </a:p>
          <a:p>
            <a:r>
              <a:rPr lang="ko-KR" altLang="en-US" sz="2000" dirty="0" smtClean="0"/>
              <a:t>		</a:t>
            </a:r>
            <a:r>
              <a:rPr lang="ko-KR" altLang="en-US" sz="2000" dirty="0" err="1" smtClean="0"/>
              <a:t>for</a:t>
            </a:r>
            <a:r>
              <a:rPr lang="ko-KR" altLang="en-US" sz="2000" dirty="0" smtClean="0"/>
              <a:t>( </a:t>
            </a:r>
            <a:r>
              <a:rPr lang="ko-KR" altLang="en-US" sz="2000" dirty="0" err="1" smtClean="0"/>
              <a:t>num</a:t>
            </a:r>
            <a:r>
              <a:rPr lang="ko-KR" altLang="en-US" sz="2000" dirty="0" smtClean="0"/>
              <a:t> = 1; </a:t>
            </a:r>
            <a:r>
              <a:rPr lang="ko-KR" altLang="en-US" sz="2000" dirty="0" err="1" smtClean="0"/>
              <a:t>num</a:t>
            </a:r>
            <a:r>
              <a:rPr lang="ko-KR" altLang="en-US" sz="2000" dirty="0" smtClean="0"/>
              <a:t> &lt;= 100; </a:t>
            </a:r>
            <a:r>
              <a:rPr lang="ko-KR" altLang="en-US" sz="2000" dirty="0" err="1" smtClean="0"/>
              <a:t>num</a:t>
            </a:r>
            <a:r>
              <a:rPr lang="ko-KR" altLang="en-US" sz="2000" dirty="0" smtClean="0"/>
              <a:t>++) {</a:t>
            </a:r>
          </a:p>
          <a:p>
            <a:r>
              <a:rPr lang="ko-KR" altLang="en-US" sz="2000" dirty="0" smtClean="0"/>
              <a:t>			</a:t>
            </a:r>
          </a:p>
          <a:p>
            <a:r>
              <a:rPr lang="ko-KR" altLang="en-US" sz="2000" dirty="0" smtClean="0"/>
              <a:t>			</a:t>
            </a:r>
            <a:r>
              <a:rPr lang="ko-KR" altLang="en-US" sz="2000" dirty="0" err="1" smtClean="0"/>
              <a:t>if</a:t>
            </a:r>
            <a:r>
              <a:rPr lang="ko-KR" altLang="en-US" sz="2000" dirty="0" smtClean="0"/>
              <a:t>( (</a:t>
            </a:r>
            <a:r>
              <a:rPr lang="ko-KR" altLang="en-US" sz="2000" dirty="0" err="1" smtClean="0"/>
              <a:t>num</a:t>
            </a:r>
            <a:r>
              <a:rPr lang="ko-KR" altLang="en-US" sz="2000" dirty="0" smtClean="0"/>
              <a:t> % 3) != 0) </a:t>
            </a:r>
            <a:r>
              <a:rPr lang="ko-KR" altLang="en-US" sz="2000" dirty="0" err="1" smtClean="0"/>
              <a:t>continue</a:t>
            </a:r>
            <a:r>
              <a:rPr lang="ko-KR" altLang="en-US" sz="2000" dirty="0" smtClean="0"/>
              <a:t>; </a:t>
            </a:r>
            <a:endParaRPr lang="ko-KR" altLang="en-US" dirty="0" smtClean="0"/>
          </a:p>
          <a:p>
            <a:r>
              <a:rPr lang="ko-KR" altLang="en-US" dirty="0" smtClean="0"/>
              <a:t>		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46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" y="140677"/>
            <a:ext cx="10832124" cy="6468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05867" y="5023556"/>
            <a:ext cx="610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스크롤을 내리면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70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199292"/>
            <a:ext cx="11465170" cy="628356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5287109" y="2215663"/>
            <a:ext cx="1430215" cy="8088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2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269630"/>
            <a:ext cx="11265876" cy="65063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2062" y="3974123"/>
            <a:ext cx="191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스크롤을 내리면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8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" y="293076"/>
            <a:ext cx="11723076" cy="630701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9577754" y="5849815"/>
            <a:ext cx="2332892" cy="644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6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60" y="120161"/>
            <a:ext cx="8629650" cy="25644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60" y="2895599"/>
            <a:ext cx="8591550" cy="3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3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754944"/>
            <a:ext cx="10318044" cy="27558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10" y="3680176"/>
            <a:ext cx="10035823" cy="304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45" y="211015"/>
            <a:ext cx="11052663" cy="64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6800" y="2127740"/>
            <a:ext cx="10515600" cy="314764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 smtClean="0"/>
              <a:t>자바 기초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객체지향입문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객체지향핵심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자바의 유용한 클래스들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자바와 자료구조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자바의 다양한 기능들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 bwMode="auto">
          <a:xfrm>
            <a:off x="592015" y="369277"/>
            <a:ext cx="10990385" cy="1494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자바프로그래밍</a:t>
            </a:r>
            <a:r>
              <a:rPr lang="en-US" altLang="ko-KR" sz="5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5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전체</a:t>
            </a:r>
            <a:endParaRPr lang="en-US" altLang="ko-KR" sz="5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64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61" y="152400"/>
            <a:ext cx="11066585" cy="643596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761067" y="6491111"/>
            <a:ext cx="1535289" cy="97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88267" y="6389511"/>
            <a:ext cx="181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설치하세요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56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89" y="711200"/>
            <a:ext cx="11390489" cy="589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556" y="79022"/>
            <a:ext cx="763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</a:t>
            </a:r>
            <a:r>
              <a:rPr lang="en-US" altLang="ko-KR" dirty="0" smtClean="0"/>
              <a:t>pc</a:t>
            </a:r>
            <a:r>
              <a:rPr lang="ko-KR" altLang="en-US" dirty="0" smtClean="0"/>
              <a:t>에서 오른쪽버튼을 선택 후  고급시스템설정을 선택합니다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892800" y="5429956"/>
            <a:ext cx="2788356" cy="767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6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904875"/>
            <a:ext cx="4572000" cy="504825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7563556" y="5283200"/>
            <a:ext cx="2348088" cy="41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628650"/>
            <a:ext cx="5876925" cy="560070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3736622" y="3815644"/>
            <a:ext cx="4628445" cy="1907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8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1033462"/>
            <a:ext cx="5000625" cy="479107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8071556" y="609600"/>
            <a:ext cx="846666" cy="857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55288" y="1033462"/>
            <a:ext cx="283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자바 경로를 추가한다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02" y="682625"/>
            <a:ext cx="10634133" cy="554355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6118578" y="3454400"/>
            <a:ext cx="1715911" cy="169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56" y="270933"/>
            <a:ext cx="10803466" cy="6141156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8681156" y="3510844"/>
            <a:ext cx="812800" cy="10611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8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552575"/>
            <a:ext cx="9267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1" y="468923"/>
            <a:ext cx="11394831" cy="600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5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0"/>
            <a:ext cx="11641015" cy="67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41738"/>
            <a:ext cx="9144000" cy="5969876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 smtClean="0"/>
              <a:t>1. </a:t>
            </a:r>
            <a:r>
              <a:rPr lang="ko-KR" altLang="en-US" b="1" dirty="0" smtClean="0"/>
              <a:t>자바 기초</a:t>
            </a:r>
          </a:p>
          <a:p>
            <a:pPr algn="l"/>
            <a:r>
              <a:rPr lang="en-US" altLang="ko-KR" dirty="0" smtClean="0"/>
              <a:t>1. </a:t>
            </a:r>
            <a:r>
              <a:rPr lang="ko-KR" altLang="en-US" dirty="0" smtClean="0"/>
              <a:t>자바 프로그래밍 시작하기</a:t>
            </a:r>
          </a:p>
          <a:p>
            <a:pPr algn="l"/>
            <a:r>
              <a:rPr lang="en-US" altLang="ko-KR" dirty="0" smtClean="0"/>
              <a:t>2. </a:t>
            </a:r>
            <a:r>
              <a:rPr lang="ko-KR" altLang="en-US" dirty="0" smtClean="0"/>
              <a:t>자바와 이클립스 설치하기</a:t>
            </a:r>
          </a:p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첫 자바 프로그램 만들고 실행하기</a:t>
            </a:r>
          </a:p>
          <a:p>
            <a:pPr algn="l"/>
            <a:r>
              <a:rPr lang="en-US" altLang="ko-KR" dirty="0" smtClean="0"/>
              <a:t>4. </a:t>
            </a:r>
            <a:r>
              <a:rPr lang="ko-KR" altLang="en-US" dirty="0" smtClean="0"/>
              <a:t>컴퓨터에서 자료 표현하기</a:t>
            </a:r>
          </a:p>
          <a:p>
            <a:pPr algn="l"/>
            <a:r>
              <a:rPr lang="en-US" altLang="ko-KR" dirty="0" smtClean="0"/>
              <a:t>5. </a:t>
            </a:r>
            <a:r>
              <a:rPr lang="ko-KR" altLang="en-US" dirty="0" smtClean="0"/>
              <a:t>변수는 변하는 수입니다</a:t>
            </a:r>
          </a:p>
          <a:p>
            <a:pPr algn="l"/>
            <a:r>
              <a:rPr lang="en-US" altLang="ko-KR" dirty="0" smtClean="0"/>
              <a:t>6.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(data type)- </a:t>
            </a:r>
            <a:r>
              <a:rPr lang="ko-KR" altLang="en-US" dirty="0" smtClean="0"/>
              <a:t>정수는 어떻게 표현하나요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7.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(data type)- </a:t>
            </a:r>
            <a:r>
              <a:rPr lang="ko-KR" altLang="en-US" dirty="0" smtClean="0"/>
              <a:t>실수는 어떻게 표현하여 사용하나요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8.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(data type)- </a:t>
            </a:r>
            <a:r>
              <a:rPr lang="ko-KR" altLang="en-US" dirty="0" smtClean="0"/>
              <a:t>문자는 프로그램에서 어떻게 표현하여 사용하나요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9. </a:t>
            </a:r>
            <a:r>
              <a:rPr lang="ko-KR" altLang="en-US" dirty="0" err="1" smtClean="0"/>
              <a:t>자료형</a:t>
            </a:r>
            <a:r>
              <a:rPr lang="en-US" altLang="ko-KR" dirty="0" smtClean="0"/>
              <a:t>(data type)- </a:t>
            </a:r>
            <a:r>
              <a:rPr lang="ko-KR" altLang="en-US" dirty="0" smtClean="0"/>
              <a:t>논리형과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없이 변수 사용하기</a:t>
            </a:r>
          </a:p>
          <a:p>
            <a:pPr algn="l"/>
            <a:r>
              <a:rPr lang="en-US" altLang="ko-KR" dirty="0" smtClean="0"/>
              <a:t>10. </a:t>
            </a:r>
            <a:r>
              <a:rPr lang="ko-KR" altLang="en-US" dirty="0" smtClean="0"/>
              <a:t>변하지 않는 상수와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변수의 형 변환</a:t>
            </a:r>
          </a:p>
          <a:p>
            <a:pPr algn="l"/>
            <a:r>
              <a:rPr lang="en-US" altLang="ko-KR" dirty="0" smtClean="0"/>
              <a:t>11. </a:t>
            </a:r>
            <a:r>
              <a:rPr lang="ko-KR" altLang="en-US" dirty="0" smtClean="0"/>
              <a:t>자바의 연산자들 </a:t>
            </a:r>
            <a:r>
              <a:rPr lang="en-US" altLang="ko-KR" dirty="0" smtClean="0"/>
              <a:t>-1 (</a:t>
            </a:r>
            <a:r>
              <a:rPr lang="ko-KR" altLang="en-US" dirty="0" smtClean="0"/>
              <a:t>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복합대입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증감연산자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12. </a:t>
            </a:r>
            <a:r>
              <a:rPr lang="ko-KR" altLang="en-US" dirty="0" smtClean="0"/>
              <a:t>자바의 연산자들 </a:t>
            </a:r>
            <a:r>
              <a:rPr lang="en-US" altLang="ko-KR" dirty="0" smtClean="0"/>
              <a:t>-2 (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 연산자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13. </a:t>
            </a:r>
            <a:r>
              <a:rPr lang="ko-KR" altLang="en-US" dirty="0" smtClean="0"/>
              <a:t>자바의 연산자들 </a:t>
            </a:r>
            <a:r>
              <a:rPr lang="en-US" altLang="ko-KR" dirty="0" smtClean="0"/>
              <a:t>-3 (</a:t>
            </a:r>
            <a:r>
              <a:rPr lang="ko-KR" altLang="en-US" dirty="0" smtClean="0"/>
              <a:t>조건 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비트 연산자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14.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if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만약에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15. </a:t>
            </a:r>
            <a:r>
              <a:rPr lang="ko-KR" altLang="en-US" dirty="0" smtClean="0"/>
              <a:t>조건이 여러 개 일 때의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</a:p>
          <a:p>
            <a:pPr algn="l"/>
            <a:r>
              <a:rPr lang="en-US" altLang="ko-KR" dirty="0" smtClean="0"/>
              <a:t>16. </a:t>
            </a:r>
            <a:r>
              <a:rPr lang="ko-KR" altLang="en-US" dirty="0" smtClean="0"/>
              <a:t>조건이 여래 개 일 때 간단히 표현되는 </a:t>
            </a:r>
            <a:r>
              <a:rPr lang="en-US" altLang="ko-KR" dirty="0" smtClean="0"/>
              <a:t>switch-case </a:t>
            </a:r>
            <a:r>
              <a:rPr lang="ko-KR" altLang="en-US" dirty="0" smtClean="0"/>
              <a:t>문</a:t>
            </a:r>
          </a:p>
          <a:p>
            <a:pPr algn="l"/>
            <a:r>
              <a:rPr lang="en-US" altLang="ko-KR" dirty="0" smtClean="0"/>
              <a:t>17.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while</a:t>
            </a:r>
            <a:r>
              <a:rPr lang="ko-KR" altLang="en-US" dirty="0" smtClean="0"/>
              <a:t>문</a:t>
            </a:r>
          </a:p>
          <a:p>
            <a:pPr algn="l"/>
            <a:r>
              <a:rPr lang="en-US" altLang="ko-KR" dirty="0" smtClean="0"/>
              <a:t>18.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do-while</a:t>
            </a:r>
            <a:r>
              <a:rPr lang="ko-KR" altLang="en-US" dirty="0" smtClean="0"/>
              <a:t>문</a:t>
            </a:r>
          </a:p>
          <a:p>
            <a:pPr algn="l"/>
            <a:r>
              <a:rPr lang="en-US" altLang="ko-KR" dirty="0" smtClean="0"/>
              <a:t>19.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- for</a:t>
            </a:r>
            <a:r>
              <a:rPr lang="ko-KR" altLang="en-US" dirty="0" smtClean="0"/>
              <a:t>문</a:t>
            </a:r>
          </a:p>
          <a:p>
            <a:pPr algn="l"/>
            <a:r>
              <a:rPr lang="en-US" altLang="ko-KR" dirty="0" smtClean="0"/>
              <a:t>20.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여러 번 포개진 중첩 </a:t>
            </a:r>
            <a:r>
              <a:rPr lang="ko-KR" altLang="en-US" dirty="0" err="1" smtClean="0"/>
              <a:t>반복문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21. </a:t>
            </a:r>
            <a:r>
              <a:rPr lang="ko-KR" altLang="en-US" dirty="0" smtClean="0"/>
              <a:t>중간에 멈추는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무시하고 계속 진행하는 </a:t>
            </a:r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4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8" y="281354"/>
            <a:ext cx="11805139" cy="6424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9415" y="2063262"/>
            <a:ext cx="466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웹상에서</a:t>
            </a:r>
            <a:r>
              <a:rPr lang="ko-KR" altLang="en-US" dirty="0" smtClean="0"/>
              <a:t> 검색해서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찾을수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96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257907"/>
            <a:ext cx="10773507" cy="61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3511" y="248356"/>
            <a:ext cx="328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이클립스 설치하기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5" y="617688"/>
            <a:ext cx="11441724" cy="605573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 flipV="1">
            <a:off x="9894277" y="1535723"/>
            <a:ext cx="1277815" cy="832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222738"/>
            <a:ext cx="11664461" cy="651803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535723" y="5521569"/>
            <a:ext cx="1148862" cy="1875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398584"/>
            <a:ext cx="11641016" cy="597877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7971692" y="3200400"/>
            <a:ext cx="3083170" cy="468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24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304800"/>
            <a:ext cx="11289322" cy="616633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5545015" y="3552092"/>
            <a:ext cx="2262554" cy="1418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42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269630"/>
            <a:ext cx="10937631" cy="6213231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H="1">
            <a:off x="1557867" y="4933244"/>
            <a:ext cx="1049866" cy="1072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41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2" y="214488"/>
            <a:ext cx="11785600" cy="628702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756356" y="1264356"/>
            <a:ext cx="5294488" cy="2664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7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82222"/>
            <a:ext cx="11130844" cy="627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4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11" y="90312"/>
            <a:ext cx="10995378" cy="6107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0889" y="2788356"/>
            <a:ext cx="378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압축을 풀면 폴더가 설치됨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92978" y="2302933"/>
            <a:ext cx="1727200" cy="670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6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Alt text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7178675" y="-1854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3" descr="why java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31750" y="398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51338" y="609600"/>
            <a:ext cx="102456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프로그래밍 이란</a:t>
            </a:r>
            <a:r>
              <a:rPr lang="en-US" altLang="ko-KR" sz="2400" b="1" dirty="0" smtClean="0"/>
              <a:t>?</a:t>
            </a:r>
          </a:p>
          <a:p>
            <a:r>
              <a:rPr lang="ko-KR" altLang="en-US" dirty="0" smtClean="0"/>
              <a:t>프로그래밍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컴퓨터가 일을 수행 하도록 프로그래밍 언어로 명령어 집합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만드는 일</a:t>
            </a:r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언어를 컴퓨터가 실행 가는 한 기계어로 만드는 일</a:t>
            </a:r>
          </a:p>
          <a:p>
            <a:r>
              <a:rPr lang="ko-KR" altLang="en-US" dirty="0" smtClean="0"/>
              <a:t>컴파일러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기계어로 바꾸어 주는 프로그램 </a:t>
            </a:r>
            <a:r>
              <a:rPr lang="en-US" altLang="ko-KR" dirty="0" smtClean="0"/>
              <a:t>( ex. </a:t>
            </a:r>
            <a:r>
              <a:rPr lang="ko-KR" altLang="en-US" dirty="0" smtClean="0"/>
              <a:t>자바 컴파일러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gcc</a:t>
            </a:r>
            <a:r>
              <a:rPr lang="en-US" altLang="ko-KR" dirty="0" smtClean="0"/>
              <a:t> )</a:t>
            </a:r>
          </a:p>
          <a:p>
            <a:r>
              <a:rPr lang="ko-KR" altLang="en-US" sz="2400" b="1" dirty="0" smtClean="0"/>
              <a:t>자바 프로그래밍</a:t>
            </a:r>
          </a:p>
          <a:p>
            <a:r>
              <a:rPr lang="ko-KR" altLang="en-US" dirty="0" smtClean="0"/>
              <a:t>자바의 역사 </a:t>
            </a:r>
            <a:r>
              <a:rPr lang="en-US" altLang="ko-KR" dirty="0" smtClean="0"/>
              <a:t>: 1991</a:t>
            </a:r>
            <a:r>
              <a:rPr lang="ko-KR" altLang="en-US" dirty="0" smtClean="0"/>
              <a:t>년 제임스 고슬링을 비롯한 선 마이크로 시스템 스 연구원들이 처음 개발 가전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휴대용 장치에 사용되는 소프트웨어 언어로 개발됨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안정성이 중요</a:t>
            </a:r>
          </a:p>
          <a:p>
            <a:r>
              <a:rPr lang="ko-KR" altLang="en-US" dirty="0" smtClean="0"/>
              <a:t>자바 프로그래밍의 특징</a:t>
            </a:r>
          </a:p>
          <a:p>
            <a:pPr lvl="1"/>
            <a:r>
              <a:rPr lang="ko-KR" altLang="en-US" dirty="0" smtClean="0"/>
              <a:t>플랫폼에 영향을 받지 않으므로 다양한 환경에서 사용할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5" y="3296356"/>
            <a:ext cx="9870973" cy="35616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51338" y="24825"/>
            <a:ext cx="5713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/>
              <a:t>01. </a:t>
            </a:r>
            <a:r>
              <a:rPr lang="ko-KR" altLang="en-US" sz="3200" b="1" dirty="0"/>
              <a:t>자바 프로그래밍 시작하기</a:t>
            </a:r>
          </a:p>
        </p:txBody>
      </p:sp>
    </p:spTree>
    <p:extLst>
      <p:ext uri="{BB962C8B-B14F-4D97-AF65-F5344CB8AC3E}">
        <p14:creationId xmlns:p14="http://schemas.microsoft.com/office/powerpoint/2010/main" val="27294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504496"/>
            <a:ext cx="10515600" cy="597532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b="1" dirty="0" smtClean="0"/>
              <a:t>03. </a:t>
            </a:r>
            <a:r>
              <a:rPr lang="ko-KR" altLang="en-US" sz="2400" b="1" dirty="0" smtClean="0"/>
              <a:t>자바 첫 프로그램 만들고 실행하기</a:t>
            </a:r>
          </a:p>
          <a:p>
            <a:pPr marL="0" indent="0">
              <a:buNone/>
            </a:pPr>
            <a:r>
              <a:rPr lang="ko-KR" altLang="en-US" sz="2400" b="1" dirty="0" smtClean="0"/>
              <a:t>이클립스 실행하기</a:t>
            </a:r>
          </a:p>
          <a:p>
            <a:r>
              <a:rPr lang="en-US" altLang="ko-KR" sz="2400" dirty="0" err="1" smtClean="0"/>
              <a:t>WorkSpace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설정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sz="2400" dirty="0" smtClean="0"/>
              <a:t>프로젝트 만들기와 화면의 구성</a:t>
            </a:r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56" y="1863196"/>
            <a:ext cx="7257344" cy="31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2" y="187569"/>
            <a:ext cx="11078308" cy="61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8" y="410280"/>
            <a:ext cx="7721600" cy="57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7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78" y="169332"/>
            <a:ext cx="9731022" cy="627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6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687564"/>
            <a:ext cx="5829300" cy="367665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6671733" y="2235200"/>
            <a:ext cx="1704623" cy="1682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76356" y="1794933"/>
            <a:ext cx="273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여기를 선택한다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1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8" y="328246"/>
            <a:ext cx="10609384" cy="630701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1652954" y="1453662"/>
            <a:ext cx="1113692" cy="16529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41785" y="2719754"/>
            <a:ext cx="444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마우스우측버튼눌러서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package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48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483" y="952133"/>
            <a:ext cx="4886325" cy="469582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5943600" y="3587262"/>
            <a:ext cx="2649415" cy="1617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86093" y="3217930"/>
            <a:ext cx="1606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Finish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633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95287"/>
            <a:ext cx="5029200" cy="6067425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7281333" y="4549422"/>
            <a:ext cx="1749778" cy="1365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5" y="257907"/>
            <a:ext cx="11418277" cy="6283569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5357446" y="2813538"/>
            <a:ext cx="3305908" cy="1711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83569" y="4806462"/>
            <a:ext cx="431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Ctrl+d</a:t>
            </a:r>
            <a:r>
              <a:rPr lang="ko-KR" altLang="en-US" dirty="0" smtClean="0"/>
              <a:t>를 눌러서 </a:t>
            </a:r>
            <a:r>
              <a:rPr lang="en-US" altLang="ko-KR" dirty="0" smtClean="0"/>
              <a:t>//TODO</a:t>
            </a:r>
            <a:r>
              <a:rPr lang="ko-KR" altLang="en-US" dirty="0" smtClean="0"/>
              <a:t>를 삭제한다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86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3532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첫 프로그램 </a:t>
            </a:r>
            <a:r>
              <a:rPr lang="en-US" altLang="ko-KR" sz="3200" dirty="0" smtClean="0"/>
              <a:t>"Hello, Java" </a:t>
            </a:r>
            <a:r>
              <a:rPr lang="ko-KR" altLang="en-US" sz="3200" dirty="0" smtClean="0"/>
              <a:t>출력하기</a:t>
            </a:r>
            <a:endParaRPr lang="ko-KR" altLang="en-US" sz="32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22757" y="1296966"/>
            <a:ext cx="760355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package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ch01;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public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HelloJava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{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public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static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void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String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[]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args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 {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  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System.out.println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("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Hello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ko-KR" altLang="ko-KR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Java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"); 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 </a:t>
            </a: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endParaRPr kumimoji="0" lang="en-US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 </a:t>
            </a:r>
            <a:endParaRPr kumimoji="0" lang="ko-KR" altLang="ko-K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8217"/>
            <a:ext cx="9177867" cy="18559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38200" y="564654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다음 강의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r>
              <a:rPr lang="en-US" altLang="ko-KR" dirty="0" smtClean="0"/>
              <a:t>04. </a:t>
            </a:r>
            <a:r>
              <a:rPr lang="ko-KR" altLang="en-US" dirty="0" smtClean="0"/>
              <a:t>컴퓨터에서 자료 표현하기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98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9333" y="194310"/>
            <a:ext cx="12022667" cy="6663690"/>
          </a:xfrm>
        </p:spPr>
        <p:txBody>
          <a:bodyPr>
            <a:normAutofit/>
          </a:bodyPr>
          <a:lstStyle/>
          <a:p>
            <a:pPr lvl="1"/>
            <a:endParaRPr lang="en-US" altLang="ko-KR" sz="1900" dirty="0" smtClean="0"/>
          </a:p>
          <a:p>
            <a:pPr lvl="1"/>
            <a:r>
              <a:rPr lang="ko-KR" altLang="en-US" sz="1900" dirty="0" smtClean="0"/>
              <a:t>객체 지향 언어이기 때문에 유지보수가 쉽고 확장성이 좋다</a:t>
            </a:r>
            <a:r>
              <a:rPr lang="en-US" altLang="ko-KR" sz="1900" dirty="0" smtClean="0"/>
              <a:t>.</a:t>
            </a:r>
          </a:p>
          <a:p>
            <a:pPr lvl="1"/>
            <a:r>
              <a:rPr lang="ko-KR" altLang="en-US" sz="1900" dirty="0" smtClean="0"/>
              <a:t>프로그램이 안정적이다</a:t>
            </a:r>
            <a:r>
              <a:rPr lang="en-US" altLang="ko-KR" sz="1900" dirty="0" smtClean="0"/>
              <a:t>.</a:t>
            </a:r>
          </a:p>
          <a:p>
            <a:pPr lvl="1"/>
            <a:r>
              <a:rPr lang="ko-KR" altLang="en-US" sz="1900" dirty="0" smtClean="0"/>
              <a:t>풍부한 기능이 제공되는 오픈 소스이다</a:t>
            </a:r>
            <a:r>
              <a:rPr lang="en-US" altLang="ko-KR" sz="1900" dirty="0" smtClean="0"/>
              <a:t>.</a:t>
            </a:r>
          </a:p>
          <a:p>
            <a:endParaRPr lang="en-US" altLang="ko-KR" b="1" dirty="0" smtClean="0"/>
          </a:p>
          <a:p>
            <a:r>
              <a:rPr lang="ko-KR" altLang="en-US" sz="2600" b="1" dirty="0" smtClean="0"/>
              <a:t>객체 지향 프로그래밍이 무엇인가</a:t>
            </a:r>
            <a:r>
              <a:rPr lang="en-US" altLang="ko-KR" sz="2600" b="1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sz="1900" dirty="0" smtClean="0"/>
              <a:t>프로그램의 구현을 시간의 흐름 순 이 아닌 객체간의 관계와 협력을 기반으로 프로그램 하는 것</a:t>
            </a:r>
          </a:p>
          <a:p>
            <a:endParaRPr lang="en-US" altLang="ko-KR" dirty="0" smtClean="0"/>
          </a:p>
          <a:p>
            <a:r>
              <a:rPr lang="en-US" altLang="ko-KR" sz="1900" dirty="0" smtClean="0"/>
              <a:t>Object oriented programming(OOP) </a:t>
            </a:r>
            <a:r>
              <a:rPr lang="ko-KR" altLang="en-US" sz="1900" dirty="0" smtClean="0"/>
              <a:t>이라고 함 </a:t>
            </a:r>
            <a:r>
              <a:rPr lang="en-US" altLang="ko-KR" sz="1900" dirty="0" smtClean="0"/>
              <a:t>( cf. </a:t>
            </a:r>
            <a:r>
              <a:rPr lang="ko-KR" altLang="en-US" sz="1900" dirty="0" smtClean="0"/>
              <a:t>절차 지향 프로그래밍 </a:t>
            </a:r>
            <a:r>
              <a:rPr lang="en-US" altLang="ko-KR" sz="1900" dirty="0" err="1" smtClean="0"/>
              <a:t>proedural</a:t>
            </a:r>
            <a:r>
              <a:rPr lang="en-US" altLang="ko-KR" sz="1900" dirty="0" smtClean="0"/>
              <a:t> programming )</a:t>
            </a:r>
          </a:p>
          <a:p>
            <a:endParaRPr lang="en-US" altLang="ko-KR" dirty="0" smtClean="0"/>
          </a:p>
          <a:p>
            <a:r>
              <a:rPr lang="ko-KR" altLang="en-US" sz="1800" dirty="0" smtClean="0"/>
              <a:t>사용 하는 언어 </a:t>
            </a:r>
            <a:r>
              <a:rPr lang="en-US" altLang="ko-KR" sz="1800" dirty="0" smtClean="0"/>
              <a:t>: Java, C++, C#, Python, JavaScript, Ruby </a:t>
            </a:r>
            <a:r>
              <a:rPr lang="ko-KR" altLang="en-US" sz="1800" dirty="0" smtClean="0"/>
              <a:t>등 다수</a:t>
            </a:r>
          </a:p>
          <a:p>
            <a:endParaRPr lang="en-US" altLang="ko-KR" b="1" dirty="0" smtClean="0"/>
          </a:p>
          <a:p>
            <a:r>
              <a:rPr lang="ko-KR" altLang="en-US" sz="2600" b="1" dirty="0" smtClean="0"/>
              <a:t>자바로 프로그래밍을 하면 좋은 이유는 뭔가요</a:t>
            </a:r>
            <a:r>
              <a:rPr lang="en-US" altLang="ko-KR" sz="2600" b="1" dirty="0" smtClean="0"/>
              <a:t>? (</a:t>
            </a:r>
            <a:r>
              <a:rPr lang="ko-KR" altLang="en-US" sz="2600" b="1" dirty="0" smtClean="0"/>
              <a:t>객체 지향 프로그래밍의</a:t>
            </a:r>
            <a:r>
              <a:rPr lang="en-US" altLang="ko-KR" sz="2600" b="1" dirty="0" smtClean="0"/>
              <a:t> </a:t>
            </a:r>
            <a:r>
              <a:rPr lang="ko-KR" altLang="en-US" sz="2600" b="1" dirty="0" smtClean="0"/>
              <a:t>장점</a:t>
            </a:r>
            <a:r>
              <a:rPr lang="en-US" altLang="ko-KR" sz="26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08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92882" y="216056"/>
            <a:ext cx="9363461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04. 컴퓨터에서 자료 표현하기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2진수로 표현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0과 1로만 데이터를 저장함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bit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(1비트) : 컴퓨터가 표현하는 데이터의 최소 단위로 2진수 하나의 값을 저장할 수 있는 메모리의 크기 </a:t>
            </a:r>
            <a:r>
              <a:rPr kumimoji="0" lang="ko-KR" altLang="ko-KR" sz="10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byte</a:t>
            </a:r>
            <a:r>
              <a:rPr kumimoji="0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(바이트) : 1byte = 8bit</a:t>
            </a:r>
            <a:r>
              <a:rPr kumimoji="0" lang="ko-KR" altLang="ko-KR" sz="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3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2진수와 10진수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2" y="2080840"/>
            <a:ext cx="9363461" cy="10142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92882" y="3141956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진수와 </a:t>
            </a:r>
            <a:r>
              <a:rPr lang="en-US" altLang="ko-KR" dirty="0" smtClean="0"/>
              <a:t>8</a:t>
            </a:r>
            <a:r>
              <a:rPr lang="ko-KR" altLang="en-US" dirty="0" smtClean="0"/>
              <a:t>진수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77" y="3558168"/>
            <a:ext cx="9311066" cy="32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5792"/>
            <a:ext cx="10515600" cy="729897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+mn-lt"/>
              </a:rPr>
              <a:t>8</a:t>
            </a:r>
            <a:r>
              <a:rPr lang="ko-KR" altLang="en-US" sz="2400" dirty="0" smtClean="0">
                <a:latin typeface="+mn-lt"/>
              </a:rPr>
              <a:t>비트로 </a:t>
            </a:r>
            <a:r>
              <a:rPr lang="en-US" altLang="ko-KR" sz="2400" dirty="0" smtClean="0">
                <a:latin typeface="+mn-lt"/>
              </a:rPr>
              <a:t>5</a:t>
            </a:r>
            <a:r>
              <a:rPr lang="ko-KR" altLang="en-US" sz="2400" dirty="0" smtClean="0">
                <a:latin typeface="+mn-lt"/>
              </a:rPr>
              <a:t>를 표현해 보면</a:t>
            </a:r>
            <a:r>
              <a:rPr lang="en-US" altLang="ko-KR" sz="2400" dirty="0" smtClean="0">
                <a:latin typeface="+mn-lt"/>
              </a:rPr>
              <a:t>...</a:t>
            </a:r>
            <a:endParaRPr lang="ko-KR" altLang="en-US" sz="2400" dirty="0">
              <a:latin typeface="+mn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61" y="982782"/>
            <a:ext cx="9300306" cy="12298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95161" y="2521235"/>
            <a:ext cx="393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비트로 나타낼 수 있는 수의 범위는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64301" y="3902418"/>
            <a:ext cx="852348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한 개의 비트로 나타낼 수 있는 수 : 0. 1 (2개)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두 개의 비트로 나타낼 수 있는 수 : 00, 01, 10, 11 (4개)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세 개의 비트로 나타낼 수 있는 수 : 000, 001, 010, 011, 100, 101, 110, 111 (8개)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9600" y="5651016"/>
            <a:ext cx="7391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2</a:t>
            </a:r>
            <a:r>
              <a:rPr lang="ko-KR" altLang="en-US" sz="2400" dirty="0" smtClean="0"/>
              <a:t>진수</a:t>
            </a:r>
            <a:r>
              <a:rPr lang="en-US" altLang="ko-KR" sz="2400" dirty="0" smtClean="0"/>
              <a:t>, 8</a:t>
            </a:r>
            <a:r>
              <a:rPr lang="ko-KR" altLang="en-US" sz="2400" dirty="0" smtClean="0"/>
              <a:t>진수</a:t>
            </a:r>
            <a:r>
              <a:rPr lang="en-US" altLang="ko-KR" sz="2400" dirty="0" smtClean="0"/>
              <a:t>, 16</a:t>
            </a:r>
            <a:r>
              <a:rPr lang="ko-KR" altLang="en-US" sz="2400" dirty="0" smtClean="0"/>
              <a:t>진수를 프로그램에서 사용하는 예제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76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8282" y="410568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package</a:t>
            </a:r>
            <a:r>
              <a:rPr lang="ko-KR" altLang="en-US" dirty="0" smtClean="0"/>
              <a:t> ch04;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BinaryTest</a:t>
            </a:r>
            <a:r>
              <a:rPr lang="ko-KR" altLang="en-US" dirty="0" smtClean="0"/>
              <a:t> {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</a:t>
            </a:r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main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String</a:t>
            </a:r>
            <a:r>
              <a:rPr lang="ko-KR" altLang="en-US" dirty="0" smtClean="0"/>
              <a:t>[] </a:t>
            </a:r>
            <a:r>
              <a:rPr lang="ko-KR" altLang="en-US" dirty="0" err="1" smtClean="0"/>
              <a:t>args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num</a:t>
            </a:r>
            <a:r>
              <a:rPr lang="ko-KR" altLang="en-US" dirty="0" smtClean="0"/>
              <a:t> = 10;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bNum</a:t>
            </a:r>
            <a:r>
              <a:rPr lang="ko-KR" altLang="en-US" dirty="0" smtClean="0"/>
              <a:t> = 0B1010;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oNum</a:t>
            </a:r>
            <a:r>
              <a:rPr lang="ko-KR" altLang="en-US" dirty="0" smtClean="0"/>
              <a:t> = 012;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xNum</a:t>
            </a:r>
            <a:r>
              <a:rPr lang="ko-KR" altLang="en-US" dirty="0" smtClean="0"/>
              <a:t> = 0XA;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num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bNum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oNum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xNum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}</a:t>
            </a: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9407" y="5775462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다음 강의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05. </a:t>
            </a:r>
            <a:r>
              <a:rPr lang="ko-KR" altLang="en-US" dirty="0" smtClean="0"/>
              <a:t>변수는 변하는 수입니다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45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331" y="378373"/>
            <a:ext cx="11361683" cy="4746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/>
              <a:t>05. </a:t>
            </a:r>
            <a:r>
              <a:rPr lang="ko-KR" altLang="en-US" sz="2400" b="1" dirty="0" smtClean="0"/>
              <a:t>변수</a:t>
            </a:r>
            <a:r>
              <a:rPr lang="en-US" altLang="ko-KR" sz="2400" b="1" dirty="0" smtClean="0"/>
              <a:t>(Variable)</a:t>
            </a:r>
            <a:r>
              <a:rPr lang="ko-KR" altLang="en-US" sz="2400" b="1" dirty="0" smtClean="0"/>
              <a:t>는 변하는 수입니다</a:t>
            </a:r>
            <a:r>
              <a:rPr lang="en-US" altLang="ko-KR" sz="2400" b="1" dirty="0" smtClean="0"/>
              <a:t>.</a:t>
            </a:r>
          </a:p>
          <a:p>
            <a:pPr marL="0" indent="0">
              <a:buNone/>
            </a:pPr>
            <a:r>
              <a:rPr lang="ko-KR" altLang="en-US" b="1" dirty="0" smtClean="0"/>
              <a:t>   </a:t>
            </a:r>
            <a:r>
              <a:rPr lang="ko-KR" altLang="en-US" sz="1800" b="1" dirty="0" smtClean="0"/>
              <a:t>변수는 언제 쓰나요</a:t>
            </a:r>
            <a:r>
              <a:rPr lang="en-US" altLang="ko-KR" sz="1800" b="1" dirty="0" smtClean="0"/>
              <a:t>?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프로그램에서는 항상 변하는 값을 나타낼 필요가 있음 </a:t>
            </a:r>
            <a:r>
              <a:rPr lang="en-US" altLang="ko-KR" sz="1800" dirty="0" smtClean="0"/>
              <a:t>( ex. </a:t>
            </a:r>
            <a:r>
              <a:rPr lang="ko-KR" altLang="en-US" sz="1800" dirty="0" smtClean="0"/>
              <a:t>학생의 성적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합계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게임의 레벨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회원 주소 등등</a:t>
            </a:r>
            <a:r>
              <a:rPr lang="en-US" altLang="ko-KR" sz="1800" dirty="0" smtClean="0"/>
              <a:t>...)</a:t>
            </a:r>
          </a:p>
          <a:p>
            <a:r>
              <a:rPr lang="ko-KR" altLang="en-US" sz="1800" dirty="0" smtClean="0"/>
              <a:t>표현하려는 수에 맞는 </a:t>
            </a:r>
            <a:r>
              <a:rPr lang="ko-KR" altLang="en-US" sz="1800" dirty="0" err="1" smtClean="0"/>
              <a:t>데이타</a:t>
            </a:r>
            <a:r>
              <a:rPr lang="ko-KR" altLang="en-US" sz="1800" dirty="0" smtClean="0"/>
              <a:t> 타입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자료형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이용하여 변수를 선언</a:t>
            </a:r>
          </a:p>
          <a:p>
            <a:r>
              <a:rPr lang="ko-KR" altLang="en-US" sz="1800" dirty="0" smtClean="0"/>
              <a:t>표현하려는 자료가 숫자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문자열등</a:t>
            </a:r>
            <a:r>
              <a:rPr lang="ko-KR" altLang="en-US" sz="1800" dirty="0" smtClean="0"/>
              <a:t> 다양할 수 있으므로 그에 맞는 </a:t>
            </a:r>
            <a:r>
              <a:rPr lang="ko-KR" altLang="en-US" sz="1800" dirty="0" err="1" smtClean="0"/>
              <a:t>자료형을</a:t>
            </a:r>
            <a:r>
              <a:rPr lang="ko-KR" altLang="en-US" sz="1800" dirty="0" smtClean="0"/>
              <a:t> 사용</a:t>
            </a:r>
          </a:p>
          <a:p>
            <a:pPr marL="0" indent="0">
              <a:buNone/>
            </a:pPr>
            <a:r>
              <a:rPr lang="ko-KR" altLang="en-US" b="1" dirty="0" smtClean="0"/>
              <a:t>  </a:t>
            </a:r>
            <a:endParaRPr lang="en-US" altLang="ko-KR" b="1" dirty="0" smtClean="0"/>
          </a:p>
          <a:p>
            <a:pPr marL="0" indent="0">
              <a:buNone/>
            </a:pPr>
            <a:r>
              <a:rPr lang="ko-KR" altLang="en-US" sz="1800" b="1" dirty="0" smtClean="0"/>
              <a:t>변수 선언과 사용하기 예제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변수 선언은 </a:t>
            </a:r>
            <a:r>
              <a:rPr lang="ko-KR" altLang="en-US" sz="1800" dirty="0" err="1" smtClean="0"/>
              <a:t>자료형</a:t>
            </a:r>
            <a:r>
              <a:rPr lang="ko-KR" altLang="en-US" sz="1800" dirty="0" smtClean="0"/>
              <a:t> 과 변수 명으로 선언함 선언과 동시에 초기화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1365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72662"/>
            <a:ext cx="10515600" cy="55043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package ch05;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VariableTest</a:t>
            </a:r>
            <a:r>
              <a:rPr lang="en-US" altLang="ko-KR" dirty="0" smtClean="0"/>
              <a:t> {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age, count;</a:t>
            </a:r>
          </a:p>
          <a:p>
            <a:pPr marL="0" indent="0">
              <a:buNone/>
            </a:pPr>
            <a:r>
              <a:rPr lang="en-US" altLang="ko-KR" dirty="0" smtClean="0"/>
              <a:t>		age = 10;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level = 10000;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(age);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(level);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331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83779"/>
            <a:ext cx="10515600" cy="641053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1900" dirty="0" smtClean="0"/>
              <a:t>변수의 이름 만들 때</a:t>
            </a:r>
            <a:r>
              <a:rPr lang="en-US" altLang="ko-KR" sz="1900" dirty="0" smtClean="0"/>
              <a:t>...</a:t>
            </a:r>
          </a:p>
          <a:p>
            <a:r>
              <a:rPr lang="ko-KR" altLang="en-US" sz="1900" dirty="0" smtClean="0"/>
              <a:t>변수 이름은 영문자</a:t>
            </a:r>
            <a:r>
              <a:rPr lang="en-US" altLang="ko-KR" sz="1900" dirty="0" smtClean="0"/>
              <a:t>(</a:t>
            </a:r>
            <a:r>
              <a:rPr lang="ko-KR" altLang="en-US" sz="1900" dirty="0" smtClean="0"/>
              <a:t>대문자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소문자</a:t>
            </a:r>
            <a:r>
              <a:rPr lang="en-US" altLang="ko-KR" sz="1900" dirty="0" smtClean="0"/>
              <a:t>)</a:t>
            </a:r>
            <a:r>
              <a:rPr lang="ko-KR" altLang="en-US" sz="1900" dirty="0" smtClean="0"/>
              <a:t>나 숫자를 사용할 수도 있고</a:t>
            </a:r>
            <a:r>
              <a:rPr lang="en-US" altLang="ko-KR" sz="1900" dirty="0" smtClean="0"/>
              <a:t>, </a:t>
            </a:r>
            <a:r>
              <a:rPr lang="ko-KR" altLang="en-US" sz="1900" dirty="0" smtClean="0"/>
              <a:t>특수문자 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중에는 </a:t>
            </a:r>
            <a:r>
              <a:rPr lang="en-US" altLang="ko-KR" sz="1900" dirty="0" smtClean="0"/>
              <a:t>$</a:t>
            </a:r>
            <a:r>
              <a:rPr lang="ko-KR" altLang="en-US" sz="1900" dirty="0" smtClean="0"/>
              <a:t>와 </a:t>
            </a:r>
            <a:r>
              <a:rPr lang="en-US" altLang="ko-KR" sz="1900" dirty="0" smtClean="0"/>
              <a:t>_</a:t>
            </a:r>
            <a:r>
              <a:rPr lang="ko-KR" altLang="en-US" sz="1900" dirty="0" smtClean="0"/>
              <a:t>만 사용 </a:t>
            </a:r>
            <a:r>
              <a:rPr lang="en-US" altLang="ko-KR" sz="1900" dirty="0" smtClean="0"/>
              <a:t>(ex. count100, _master)</a:t>
            </a:r>
          </a:p>
          <a:p>
            <a:endParaRPr lang="en-US" altLang="ko-KR" sz="1900" dirty="0" smtClean="0"/>
          </a:p>
          <a:p>
            <a:r>
              <a:rPr lang="ko-KR" altLang="en-US" sz="1900" dirty="0" smtClean="0"/>
              <a:t>변수 이름의 시작은 숫자로 할 수 없음 </a:t>
            </a:r>
            <a:r>
              <a:rPr lang="en-US" altLang="ko-KR" sz="1900" dirty="0" smtClean="0"/>
              <a:t>( ex. 27days(X), 1abc(X))</a:t>
            </a:r>
          </a:p>
          <a:p>
            <a:endParaRPr lang="en-US" altLang="ko-KR" sz="1900" dirty="0" smtClean="0"/>
          </a:p>
          <a:p>
            <a:r>
              <a:rPr lang="ko-KR" altLang="en-US" sz="1900" dirty="0" smtClean="0"/>
              <a:t>자바에서 이미 사용하고 있는 </a:t>
            </a:r>
            <a:r>
              <a:rPr lang="ko-KR" altLang="en-US" sz="1900" dirty="0" err="1" smtClean="0"/>
              <a:t>예약어</a:t>
            </a:r>
            <a:r>
              <a:rPr lang="ko-KR" altLang="en-US" sz="1900" dirty="0" smtClean="0"/>
              <a:t> 는 사용할 수 없음 </a:t>
            </a:r>
            <a:r>
              <a:rPr lang="en-US" altLang="ko-KR" sz="1900" dirty="0" smtClean="0"/>
              <a:t>(while, break </a:t>
            </a:r>
            <a:r>
              <a:rPr lang="ko-KR" altLang="en-US" sz="1900" dirty="0" smtClean="0"/>
              <a:t>등</a:t>
            </a:r>
            <a:r>
              <a:rPr lang="en-US" altLang="ko-KR" sz="1900" dirty="0" smtClean="0"/>
              <a:t>)</a:t>
            </a:r>
          </a:p>
          <a:p>
            <a:endParaRPr lang="en-US" altLang="ko-KR" sz="1900" dirty="0" smtClean="0"/>
          </a:p>
          <a:p>
            <a:r>
              <a:rPr lang="ko-KR" altLang="en-US" sz="1900" dirty="0" smtClean="0"/>
              <a:t>변수 이름은 프로그램내에서 사용되는 것이므로 그 용도에 맞고 </a:t>
            </a:r>
            <a:r>
              <a:rPr lang="ko-KR" altLang="en-US" sz="1900" dirty="0" err="1" smtClean="0"/>
              <a:t>가독성</a:t>
            </a:r>
            <a:r>
              <a:rPr lang="ko-KR" altLang="en-US" sz="1900" dirty="0" smtClean="0"/>
              <a:t> </a:t>
            </a:r>
            <a:endParaRPr lang="en-US" altLang="ko-KR" sz="1900" dirty="0" smtClean="0"/>
          </a:p>
          <a:p>
            <a:pPr marL="0" indent="0">
              <a:buNone/>
            </a:pPr>
            <a:r>
              <a:rPr lang="en-US" altLang="ko-KR" sz="1900" dirty="0"/>
              <a:t> </a:t>
            </a:r>
            <a:r>
              <a:rPr lang="en-US" altLang="ko-KR" sz="1900" dirty="0" smtClean="0"/>
              <a:t> </a:t>
            </a:r>
            <a:r>
              <a:rPr lang="ko-KR" altLang="en-US" sz="1900" dirty="0" smtClean="0"/>
              <a:t>이 좋게 만드는 것이 중요</a:t>
            </a:r>
            <a:endParaRPr lang="en-US" altLang="ko-KR" sz="1900" dirty="0"/>
          </a:p>
          <a:p>
            <a:pPr marL="0" indent="0">
              <a:buNone/>
            </a:pPr>
            <a:endParaRPr lang="ko-KR" altLang="en-US" dirty="0" smtClean="0"/>
          </a:p>
          <a:p>
            <a:pPr marL="0" indent="0">
              <a:buNone/>
            </a:pPr>
            <a:r>
              <a:rPr lang="en-US" altLang="ko-KR" dirty="0" smtClean="0"/>
              <a:t>ex)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numberOfStudent</a:t>
            </a:r>
            <a:r>
              <a:rPr lang="en-US" altLang="ko-KR" dirty="0" smtClean="0"/>
              <a:t>;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r>
              <a:rPr lang="ko-KR" altLang="en-US" b="1" dirty="0" smtClean="0"/>
              <a:t>  </a:t>
            </a:r>
            <a:endParaRPr lang="en-US" altLang="ko-KR" b="1" dirty="0" smtClean="0"/>
          </a:p>
          <a:p>
            <a:pPr marL="0" indent="0">
              <a:buNone/>
            </a:pPr>
            <a:r>
              <a:rPr lang="ko-KR" altLang="en-US" sz="2600" b="1" dirty="0" smtClean="0"/>
              <a:t>다음 강의</a:t>
            </a:r>
            <a:endParaRPr lang="en-US" altLang="ko-KR" sz="2600" b="1" dirty="0" smtClean="0"/>
          </a:p>
          <a:p>
            <a:pPr marL="0" indent="0">
              <a:buNone/>
            </a:pPr>
            <a:endParaRPr lang="ko-KR" altLang="en-US" sz="2600" b="1" dirty="0" smtClean="0"/>
          </a:p>
          <a:p>
            <a:pPr marL="0" indent="0">
              <a:buNone/>
            </a:pPr>
            <a:r>
              <a:rPr lang="en-US" altLang="ko-KR" sz="2600" dirty="0" smtClean="0"/>
              <a:t>06. </a:t>
            </a:r>
            <a:r>
              <a:rPr lang="ko-KR" altLang="en-US" sz="2600" dirty="0" err="1" smtClean="0"/>
              <a:t>자료형</a:t>
            </a:r>
            <a:r>
              <a:rPr lang="en-US" altLang="ko-KR" sz="2600" dirty="0" smtClean="0"/>
              <a:t>(data type) - </a:t>
            </a:r>
            <a:r>
              <a:rPr lang="ko-KR" altLang="en-US" sz="2600" dirty="0" smtClean="0"/>
              <a:t>정수는 어떻게 표현하나요</a:t>
            </a:r>
            <a:r>
              <a:rPr lang="en-US" altLang="ko-KR" sz="2600" dirty="0" smtClean="0"/>
              <a:t>?</a:t>
            </a:r>
            <a:endParaRPr lang="ko-KR" altLang="en-US" sz="260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187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57352"/>
            <a:ext cx="10515600" cy="38759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3200" dirty="0" smtClean="0"/>
              <a:t>06. </a:t>
            </a:r>
            <a:r>
              <a:rPr lang="ko-KR" altLang="en-US" sz="3200" dirty="0" err="1" smtClean="0"/>
              <a:t>자료형</a:t>
            </a:r>
            <a:r>
              <a:rPr lang="en-US" altLang="ko-KR" sz="3200" dirty="0" smtClean="0"/>
              <a:t>(data type) - </a:t>
            </a:r>
            <a:r>
              <a:rPr lang="ko-KR" altLang="en-US" sz="3200" dirty="0" smtClean="0"/>
              <a:t>정수는 어떻게 표현하나요</a:t>
            </a:r>
            <a:r>
              <a:rPr lang="en-US" altLang="ko-KR" sz="3200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sz="1800" dirty="0" smtClean="0"/>
              <a:t>변수와 메모리</a:t>
            </a:r>
          </a:p>
          <a:p>
            <a:r>
              <a:rPr lang="ko-KR" altLang="en-US" sz="1800" dirty="0" smtClean="0"/>
              <a:t>변수를 선언하면 해당되는 </a:t>
            </a:r>
            <a:r>
              <a:rPr lang="ko-KR" altLang="en-US" sz="1800" dirty="0" err="1" smtClean="0"/>
              <a:t>자료형</a:t>
            </a:r>
            <a:r>
              <a:rPr lang="ko-KR" altLang="en-US" sz="1800" dirty="0" smtClean="0"/>
              <a:t> 의 크기 만큼 메모리가 할당</a:t>
            </a:r>
          </a:p>
          <a:p>
            <a:r>
              <a:rPr lang="ko-KR" altLang="en-US" sz="1800" dirty="0" smtClean="0"/>
              <a:t>변수는 할당된 메모리를 가리키는 이름</a:t>
            </a:r>
          </a:p>
          <a:p>
            <a:endParaRPr lang="ko-KR" altLang="en-US" sz="1800" dirty="0" smtClean="0"/>
          </a:p>
          <a:p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level = 10; // 4</a:t>
            </a:r>
            <a:r>
              <a:rPr lang="ko-KR" altLang="en-US" sz="1800" dirty="0" smtClean="0"/>
              <a:t>바이트 정수형 메모리가 </a:t>
            </a:r>
            <a:r>
              <a:rPr lang="en-US" altLang="ko-KR" sz="1800" dirty="0" smtClean="0"/>
              <a:t>level </a:t>
            </a:r>
            <a:r>
              <a:rPr lang="ko-KR" altLang="en-US" sz="1800" dirty="0" smtClean="0"/>
              <a:t>이라는 이름으로 할당 됨</a:t>
            </a:r>
          </a:p>
          <a:p>
            <a:endParaRPr lang="ko-KR" altLang="en-US" sz="1800" dirty="0" smtClean="0"/>
          </a:p>
          <a:p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자료형</a:t>
            </a:r>
            <a:r>
              <a:rPr lang="en-US" altLang="ko-KR" sz="1800" dirty="0" smtClean="0"/>
              <a:t>(primitive data type)</a:t>
            </a:r>
            <a:r>
              <a:rPr lang="ko-KR" altLang="en-US" sz="1800" dirty="0" smtClean="0"/>
              <a:t>의 종류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34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7" y="434878"/>
            <a:ext cx="9841900" cy="21624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95899" y="2729327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종류와 크기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7" y="3114153"/>
            <a:ext cx="9638700" cy="36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0751" y="0"/>
            <a:ext cx="10515600" cy="677333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ko-KR" sz="7200" b="1" dirty="0" smtClean="0"/>
              <a:t> byte</a:t>
            </a:r>
            <a:r>
              <a:rPr lang="ko-KR" altLang="en-US" sz="7200" b="1" dirty="0" smtClean="0"/>
              <a:t>와 </a:t>
            </a:r>
            <a:r>
              <a:rPr lang="en-US" altLang="ko-KR" sz="7200" b="1" dirty="0" smtClean="0"/>
              <a:t>short</a:t>
            </a:r>
          </a:p>
          <a:p>
            <a:pPr marL="0" indent="0">
              <a:buNone/>
            </a:pPr>
            <a:endParaRPr lang="en-US" altLang="ko-KR" sz="3800" b="1" dirty="0" smtClean="0"/>
          </a:p>
          <a:p>
            <a:r>
              <a:rPr lang="en-US" altLang="ko-KR" sz="7200" dirty="0" smtClean="0"/>
              <a:t>byte : 1</a:t>
            </a:r>
            <a:r>
              <a:rPr lang="ko-KR" altLang="en-US" sz="7200" dirty="0" smtClean="0"/>
              <a:t>바이트 단위의 </a:t>
            </a:r>
            <a:r>
              <a:rPr lang="ko-KR" altLang="en-US" sz="7200" dirty="0" err="1" smtClean="0"/>
              <a:t>자료형</a:t>
            </a:r>
            <a:r>
              <a:rPr lang="ko-KR" altLang="en-US" sz="7200" dirty="0" smtClean="0"/>
              <a:t> 동영상</a:t>
            </a:r>
            <a:r>
              <a:rPr lang="en-US" altLang="ko-KR" sz="7200" dirty="0" smtClean="0"/>
              <a:t>, </a:t>
            </a:r>
            <a:r>
              <a:rPr lang="ko-KR" altLang="en-US" sz="7200" dirty="0" smtClean="0"/>
              <a:t>음악 파일</a:t>
            </a:r>
            <a:r>
              <a:rPr lang="en-US" altLang="ko-KR" sz="7200" dirty="0" smtClean="0"/>
              <a:t>, </a:t>
            </a:r>
            <a:r>
              <a:rPr lang="ko-KR" altLang="en-US" sz="7200" dirty="0" smtClean="0"/>
              <a:t>실행 파일의 자료를 처리할 때 사용</a:t>
            </a:r>
          </a:p>
          <a:p>
            <a:r>
              <a:rPr lang="en-US" altLang="ko-KR" sz="7200" dirty="0" smtClean="0"/>
              <a:t>short: 2</a:t>
            </a:r>
            <a:r>
              <a:rPr lang="ko-KR" altLang="en-US" sz="7200" dirty="0" smtClean="0"/>
              <a:t>바이트 단위의 </a:t>
            </a:r>
            <a:r>
              <a:rPr lang="ko-KR" altLang="en-US" sz="7200" dirty="0" err="1" smtClean="0"/>
              <a:t>자료형</a:t>
            </a:r>
            <a:r>
              <a:rPr lang="ko-KR" altLang="en-US" sz="7200" dirty="0" smtClean="0"/>
              <a:t> </a:t>
            </a:r>
            <a:r>
              <a:rPr lang="en-US" altLang="ko-KR" sz="7200" dirty="0" smtClean="0"/>
              <a:t>C/C++ </a:t>
            </a:r>
            <a:r>
              <a:rPr lang="ko-KR" altLang="en-US" sz="7200" dirty="0" smtClean="0"/>
              <a:t>언어와 호환 시 사용</a:t>
            </a:r>
            <a:endParaRPr lang="en-US" altLang="ko-KR" sz="7200" dirty="0"/>
          </a:p>
          <a:p>
            <a:pPr marL="0" indent="0">
              <a:buNone/>
            </a:pPr>
            <a:endParaRPr lang="ko-KR" altLang="en-US" dirty="0" smtClean="0"/>
          </a:p>
          <a:p>
            <a:pPr marL="0" indent="0">
              <a:buNone/>
            </a:pPr>
            <a:r>
              <a:rPr lang="en-US" altLang="ko-KR" sz="7200" b="1" dirty="0" smtClean="0"/>
              <a:t>  </a:t>
            </a:r>
            <a:r>
              <a:rPr lang="en-US" altLang="ko-KR" sz="7200" b="1" dirty="0" err="1" smtClean="0"/>
              <a:t>int</a:t>
            </a:r>
            <a:endParaRPr lang="en-US" altLang="ko-KR" sz="7200" b="1" dirty="0" smtClean="0"/>
          </a:p>
          <a:p>
            <a:pPr marL="0" indent="0">
              <a:buNone/>
            </a:pPr>
            <a:endParaRPr lang="en-US" altLang="ko-KR" sz="3800" b="1" dirty="0" smtClean="0"/>
          </a:p>
          <a:p>
            <a:r>
              <a:rPr lang="ko-KR" altLang="en-US" sz="7200" dirty="0" smtClean="0"/>
              <a:t>자바에서 사용하는 정수에 대한 기본 자료 형</a:t>
            </a:r>
          </a:p>
          <a:p>
            <a:r>
              <a:rPr lang="en-US" altLang="ko-KR" sz="7200" dirty="0" smtClean="0"/>
              <a:t>4</a:t>
            </a:r>
            <a:r>
              <a:rPr lang="ko-KR" altLang="en-US" sz="7200" dirty="0" smtClean="0"/>
              <a:t>바이트 단위의 </a:t>
            </a:r>
            <a:r>
              <a:rPr lang="ko-KR" altLang="en-US" sz="7200" dirty="0" err="1" smtClean="0"/>
              <a:t>자료형</a:t>
            </a:r>
            <a:endParaRPr lang="ko-KR" altLang="en-US" sz="7200" dirty="0" smtClean="0"/>
          </a:p>
          <a:p>
            <a:r>
              <a:rPr lang="ko-KR" altLang="en-US" sz="7200" dirty="0" smtClean="0"/>
              <a:t>프로그램에서 사용하는 모든 숫자</a:t>
            </a:r>
            <a:r>
              <a:rPr lang="en-US" altLang="ko-KR" sz="7200" dirty="0" smtClean="0"/>
              <a:t>(</a:t>
            </a:r>
            <a:r>
              <a:rPr lang="ko-KR" altLang="en-US" sz="7200" dirty="0" err="1" smtClean="0"/>
              <a:t>리터럴</a:t>
            </a:r>
            <a:r>
              <a:rPr lang="en-US" altLang="ko-KR" sz="7200" dirty="0" smtClean="0"/>
              <a:t>)</a:t>
            </a:r>
            <a:r>
              <a:rPr lang="ko-KR" altLang="en-US" sz="7200" dirty="0" smtClean="0"/>
              <a:t>은 </a:t>
            </a:r>
            <a:r>
              <a:rPr lang="en-US" altLang="ko-KR" sz="7200" dirty="0" err="1" smtClean="0"/>
              <a:t>int</a:t>
            </a:r>
            <a:r>
              <a:rPr lang="en-US" altLang="ko-KR" sz="7200" dirty="0" smtClean="0"/>
              <a:t> </a:t>
            </a:r>
            <a:r>
              <a:rPr lang="ko-KR" altLang="en-US" sz="7200" dirty="0" smtClean="0"/>
              <a:t>로 저장됨</a:t>
            </a:r>
          </a:p>
          <a:p>
            <a:r>
              <a:rPr lang="en-US" altLang="ko-KR" sz="7200" dirty="0" smtClean="0"/>
              <a:t>32 </a:t>
            </a:r>
            <a:r>
              <a:rPr lang="ko-KR" altLang="en-US" sz="7200" dirty="0" smtClean="0"/>
              <a:t>비트를 초과하는 숫자는 </a:t>
            </a:r>
            <a:r>
              <a:rPr lang="en-US" altLang="ko-KR" sz="7200" dirty="0" smtClean="0"/>
              <a:t>long </a:t>
            </a:r>
            <a:r>
              <a:rPr lang="ko-KR" altLang="en-US" sz="7200" dirty="0" err="1" smtClean="0"/>
              <a:t>자료형으로</a:t>
            </a:r>
            <a:r>
              <a:rPr lang="ko-KR" altLang="en-US" sz="7200" dirty="0" smtClean="0"/>
              <a:t> 처리</a:t>
            </a:r>
            <a:endParaRPr lang="en-US" altLang="ko-KR" sz="720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sz="7200" b="1" dirty="0"/>
              <a:t> </a:t>
            </a:r>
            <a:r>
              <a:rPr lang="en-US" altLang="ko-KR" sz="7200" b="1" dirty="0" smtClean="0"/>
              <a:t>  long</a:t>
            </a:r>
          </a:p>
          <a:p>
            <a:pPr marL="0" indent="0">
              <a:buNone/>
            </a:pPr>
            <a:endParaRPr lang="en-US" altLang="ko-KR" sz="3800" b="1" dirty="0" smtClean="0"/>
          </a:p>
          <a:p>
            <a:r>
              <a:rPr lang="en-US" altLang="ko-KR" sz="7200" dirty="0" smtClean="0"/>
              <a:t>8</a:t>
            </a:r>
            <a:r>
              <a:rPr lang="ko-KR" altLang="en-US" sz="7200" dirty="0" smtClean="0"/>
              <a:t>바이트 </a:t>
            </a:r>
            <a:r>
              <a:rPr lang="ko-KR" altLang="en-US" sz="7200" dirty="0" err="1" smtClean="0"/>
              <a:t>자료형</a:t>
            </a:r>
            <a:endParaRPr lang="ko-KR" altLang="en-US" sz="7200" dirty="0" smtClean="0"/>
          </a:p>
          <a:p>
            <a:r>
              <a:rPr lang="ko-KR" altLang="en-US" sz="7200" dirty="0" smtClean="0"/>
              <a:t>숫자의 뒤에 알파벳 </a:t>
            </a:r>
            <a:r>
              <a:rPr lang="en-US" altLang="ko-KR" sz="7200" dirty="0" smtClean="0"/>
              <a:t>L </a:t>
            </a:r>
            <a:r>
              <a:rPr lang="ko-KR" altLang="en-US" sz="7200" dirty="0" smtClean="0"/>
              <a:t>또는 </a:t>
            </a:r>
            <a:r>
              <a:rPr lang="en-US" altLang="ko-KR" sz="7200" dirty="0" smtClean="0"/>
              <a:t>l </a:t>
            </a:r>
            <a:r>
              <a:rPr lang="ko-KR" altLang="en-US" sz="7200" dirty="0" smtClean="0"/>
              <a:t>을 써서 </a:t>
            </a:r>
            <a:r>
              <a:rPr lang="en-US" altLang="ko-KR" sz="7200" dirty="0" smtClean="0"/>
              <a:t>long </a:t>
            </a:r>
            <a:r>
              <a:rPr lang="ko-KR" altLang="en-US" sz="7200" dirty="0" err="1" smtClean="0"/>
              <a:t>형임을</a:t>
            </a:r>
            <a:r>
              <a:rPr lang="ko-KR" altLang="en-US" sz="7200" dirty="0" smtClean="0"/>
              <a:t> 표시 함</a:t>
            </a:r>
          </a:p>
          <a:p>
            <a:r>
              <a:rPr lang="ko-KR" altLang="en-US" sz="7200" dirty="0" smtClean="0"/>
              <a:t>예</a:t>
            </a:r>
            <a:r>
              <a:rPr lang="en-US" altLang="ko-KR" sz="7200" dirty="0" smtClean="0"/>
              <a:t>) </a:t>
            </a:r>
            <a:r>
              <a:rPr lang="en-US" altLang="ko-KR" sz="7200" dirty="0" err="1" smtClean="0"/>
              <a:t>int</a:t>
            </a:r>
            <a:r>
              <a:rPr lang="en-US" altLang="ko-KR" sz="7200" dirty="0" smtClean="0"/>
              <a:t> </a:t>
            </a:r>
            <a:r>
              <a:rPr lang="en-US" altLang="ko-KR" sz="7200" dirty="0" err="1" smtClean="0"/>
              <a:t>num</a:t>
            </a:r>
            <a:r>
              <a:rPr lang="en-US" altLang="ko-KR" sz="7200" dirty="0" smtClean="0"/>
              <a:t> = 12345678900; // </a:t>
            </a:r>
            <a:r>
              <a:rPr lang="ko-KR" altLang="en-US" sz="7200" dirty="0" smtClean="0"/>
              <a:t>오류 </a:t>
            </a:r>
            <a:br>
              <a:rPr lang="ko-KR" altLang="en-US" sz="7200" dirty="0" smtClean="0"/>
            </a:br>
            <a:r>
              <a:rPr lang="en-US" altLang="ko-KR" sz="7200" dirty="0" smtClean="0"/>
              <a:t>long </a:t>
            </a:r>
            <a:r>
              <a:rPr lang="en-US" altLang="ko-KR" sz="7200" dirty="0" err="1" smtClean="0"/>
              <a:t>lnum</a:t>
            </a:r>
            <a:r>
              <a:rPr lang="en-US" altLang="ko-KR" sz="7200" dirty="0" smtClean="0"/>
              <a:t> = 12345678900; //</a:t>
            </a:r>
            <a:r>
              <a:rPr lang="ko-KR" altLang="en-US" sz="7200" dirty="0" smtClean="0"/>
              <a:t>오류 </a:t>
            </a:r>
            <a:br>
              <a:rPr lang="ko-KR" altLang="en-US" sz="7200" dirty="0" smtClean="0"/>
            </a:br>
            <a:r>
              <a:rPr lang="en-US" altLang="ko-KR" sz="7200" dirty="0" smtClean="0"/>
              <a:t>long </a:t>
            </a:r>
            <a:r>
              <a:rPr lang="en-US" altLang="ko-KR" sz="7200" dirty="0" err="1" smtClean="0"/>
              <a:t>lnumber</a:t>
            </a:r>
            <a:r>
              <a:rPr lang="en-US" altLang="ko-KR" sz="7200" dirty="0" smtClean="0"/>
              <a:t> = 12345678900L; // ok</a:t>
            </a:r>
          </a:p>
          <a:p>
            <a:endParaRPr lang="en-US" altLang="ko-KR" b="1" dirty="0" smtClean="0"/>
          </a:p>
          <a:p>
            <a:pPr marL="0" indent="0">
              <a:buNone/>
            </a:pPr>
            <a:r>
              <a:rPr lang="en-US" altLang="ko-KR" b="1" dirty="0"/>
              <a:t> </a:t>
            </a:r>
            <a:r>
              <a:rPr lang="en-US" altLang="ko-KR" b="1" dirty="0" smtClean="0"/>
              <a:t>  </a:t>
            </a:r>
            <a:r>
              <a:rPr lang="ko-KR" altLang="en-US" sz="9600" b="1" dirty="0" smtClean="0"/>
              <a:t>다음 강의</a:t>
            </a:r>
            <a:endParaRPr lang="en-US" altLang="ko-KR" sz="9600" b="1" dirty="0" smtClean="0"/>
          </a:p>
          <a:p>
            <a:pPr marL="0" indent="0">
              <a:buNone/>
            </a:pPr>
            <a:endParaRPr lang="ko-KR" altLang="en-US" sz="9600" b="1" dirty="0" smtClean="0"/>
          </a:p>
          <a:p>
            <a:pPr marL="0" indent="0">
              <a:buNone/>
            </a:pPr>
            <a:r>
              <a:rPr lang="en-US" altLang="ko-KR" sz="7200" dirty="0" smtClean="0"/>
              <a:t>07. </a:t>
            </a:r>
            <a:r>
              <a:rPr lang="ko-KR" altLang="en-US" sz="7200" dirty="0" err="1" smtClean="0"/>
              <a:t>자료형</a:t>
            </a:r>
            <a:r>
              <a:rPr lang="en-US" altLang="ko-KR" sz="7200" dirty="0" smtClean="0"/>
              <a:t>(data type)- </a:t>
            </a:r>
            <a:r>
              <a:rPr lang="ko-KR" altLang="en-US" sz="7200" dirty="0" smtClean="0"/>
              <a:t>실수는 어떻게 표현하나요</a:t>
            </a:r>
            <a:r>
              <a:rPr lang="en-US" altLang="ko-KR" sz="7200" dirty="0" smtClean="0"/>
              <a:t>?</a:t>
            </a:r>
            <a:endParaRPr lang="ko-KR" altLang="en-US" sz="7200" dirty="0" smtClean="0"/>
          </a:p>
        </p:txBody>
      </p:sp>
    </p:spTree>
    <p:extLst>
      <p:ext uri="{BB962C8B-B14F-4D97-AF65-F5344CB8AC3E}">
        <p14:creationId xmlns:p14="http://schemas.microsoft.com/office/powerpoint/2010/main" val="22043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545" y="270094"/>
            <a:ext cx="10515600" cy="1976395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3200" b="1" dirty="0" smtClean="0"/>
              <a:t>  07. </a:t>
            </a:r>
            <a:r>
              <a:rPr lang="ko-KR" altLang="en-US" sz="3200" b="1" dirty="0" err="1" smtClean="0"/>
              <a:t>자료형</a:t>
            </a:r>
            <a:r>
              <a:rPr lang="en-US" altLang="ko-KR" sz="3200" b="1" dirty="0" smtClean="0"/>
              <a:t>(data type) - </a:t>
            </a:r>
            <a:r>
              <a:rPr lang="ko-KR" altLang="en-US" sz="3200" b="1" dirty="0" smtClean="0"/>
              <a:t>실수는 어떻게 표현하나요</a:t>
            </a:r>
            <a:r>
              <a:rPr lang="en-US" altLang="ko-KR" sz="3200" b="1" dirty="0" smtClean="0"/>
              <a:t>?</a:t>
            </a:r>
          </a:p>
          <a:p>
            <a:pPr marL="0" indent="0">
              <a:buNone/>
            </a:pPr>
            <a:r>
              <a:rPr lang="en-US" altLang="ko-KR" b="1" dirty="0" smtClean="0"/>
              <a:t>  - </a:t>
            </a:r>
            <a:r>
              <a:rPr lang="ko-KR" altLang="en-US" sz="2400" b="1" dirty="0" smtClean="0"/>
              <a:t>부동 소수점 방식</a:t>
            </a:r>
          </a:p>
          <a:p>
            <a:r>
              <a:rPr lang="ko-KR" altLang="en-US" sz="1800" dirty="0" smtClean="0"/>
              <a:t>실수는 정수 보다 </a:t>
            </a:r>
            <a:r>
              <a:rPr lang="ko-KR" altLang="en-US" sz="1800" dirty="0" err="1" smtClean="0"/>
              <a:t>정밀하기</a:t>
            </a:r>
            <a:r>
              <a:rPr lang="ko-KR" altLang="en-US" sz="1800" dirty="0" smtClean="0"/>
              <a:t> 때문에 정수와는 다른 방식으로 표현해야 함</a:t>
            </a:r>
          </a:p>
          <a:p>
            <a:r>
              <a:rPr lang="ko-KR" altLang="en-US" sz="1800" dirty="0" smtClean="0"/>
              <a:t>부동 소수점 방식으로 실수 값 </a:t>
            </a:r>
            <a:r>
              <a:rPr lang="en-US" altLang="ko-KR" sz="1800" dirty="0" smtClean="0"/>
              <a:t>0.1 </a:t>
            </a:r>
            <a:r>
              <a:rPr lang="ko-KR" altLang="en-US" sz="1800" dirty="0" smtClean="0"/>
              <a:t>표현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3" y="2133600"/>
            <a:ext cx="11006667" cy="220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2255" y="4338599"/>
            <a:ext cx="10666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지수부와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가수부로</a:t>
            </a:r>
            <a:r>
              <a:rPr lang="ko-KR" altLang="en-US" dirty="0" smtClean="0"/>
              <a:t> 표현 함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컴퓨터에서는 </a:t>
            </a:r>
            <a:r>
              <a:rPr lang="ko-KR" altLang="en-US" dirty="0" err="1" smtClean="0"/>
              <a:t>밑수를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로 사용</a:t>
            </a:r>
          </a:p>
          <a:p>
            <a:r>
              <a:rPr lang="ko-KR" altLang="en-US" dirty="0" smtClean="0"/>
              <a:t>정규화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가수가 </a:t>
            </a:r>
            <a:r>
              <a:rPr lang="ko-KR" altLang="en-US" dirty="0" err="1" smtClean="0"/>
              <a:t>밑수보다</a:t>
            </a:r>
            <a:r>
              <a:rPr lang="ko-KR" altLang="en-US" dirty="0" smtClean="0"/>
              <a:t> 작은 한 자리까지 가수로 표현 되는 것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컴퓨터에서는 </a:t>
            </a:r>
            <a:r>
              <a:rPr lang="ko-KR" altLang="en-US" dirty="0" err="1" smtClean="0"/>
              <a:t>밑수가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이므로 정규화를 하게 되면 </a:t>
            </a:r>
            <a:r>
              <a:rPr lang="ko-KR" altLang="en-US" dirty="0" err="1" smtClean="0"/>
              <a:t>가수부분의</a:t>
            </a:r>
            <a:r>
              <a:rPr lang="ko-KR" altLang="en-US" dirty="0" smtClean="0"/>
              <a:t> 첫 번째 자리 숫자는 항상 </a:t>
            </a:r>
            <a:r>
              <a:rPr lang="en-US" altLang="ko-KR" dirty="0" smtClean="0"/>
              <a:t>1</a:t>
            </a:r>
            <a:r>
              <a:rPr lang="ko-KR" altLang="en-US" dirty="0" smtClean="0"/>
              <a:t>임 </a:t>
            </a:r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 0.2 </a:t>
            </a:r>
            <a:r>
              <a:rPr lang="ko-KR" altLang="en-US" dirty="0" smtClean="0"/>
              <a:t>표현 </a:t>
            </a:r>
            <a:r>
              <a:rPr lang="en-US" altLang="ko-KR" dirty="0" smtClean="0"/>
              <a:t>0.4 X 2-1  </a:t>
            </a:r>
            <a:r>
              <a:rPr lang="ko-KR" altLang="en-US" dirty="0" smtClean="0"/>
              <a:t>정규화 하면 </a:t>
            </a:r>
            <a:r>
              <a:rPr lang="en-US" altLang="ko-KR" dirty="0" smtClean="0"/>
              <a:t>1.6 X 2-3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06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322676"/>
            <a:ext cx="11087100" cy="60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30924"/>
            <a:ext cx="10515600" cy="320565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- </a:t>
            </a:r>
            <a:r>
              <a:rPr lang="en-US" altLang="ko-KR" sz="3200" dirty="0" smtClean="0"/>
              <a:t>float</a:t>
            </a:r>
            <a:r>
              <a:rPr lang="ko-KR" altLang="en-US" sz="3200" dirty="0" smtClean="0"/>
              <a:t>형과 </a:t>
            </a:r>
            <a:r>
              <a:rPr lang="en-US" altLang="ko-KR" sz="3200" dirty="0" smtClean="0"/>
              <a:t>double</a:t>
            </a:r>
            <a:r>
              <a:rPr lang="ko-KR" altLang="en-US" sz="3200" dirty="0" smtClean="0"/>
              <a:t>형</a:t>
            </a:r>
            <a:endParaRPr lang="en-US" altLang="ko-KR" sz="3200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872570"/>
            <a:ext cx="10168467" cy="33257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83539" y="4496091"/>
            <a:ext cx="532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자바에서는 실수의 기본 타입은 </a:t>
            </a:r>
            <a:r>
              <a:rPr lang="en-US" altLang="ko-KR" dirty="0" err="1" smtClean="0"/>
              <a:t>dobule</a:t>
            </a:r>
            <a:r>
              <a:rPr lang="ko-KR" altLang="en-US" dirty="0" smtClean="0"/>
              <a:t>을 사용 함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83539" y="5163234"/>
            <a:ext cx="4198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float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0987" y="334227"/>
            <a:ext cx="102415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 package ch07;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   public class </a:t>
            </a:r>
            <a:r>
              <a:rPr lang="en-US" altLang="ko-KR" sz="2400" dirty="0" err="1" smtClean="0"/>
              <a:t>DoubleTest</a:t>
            </a:r>
            <a:r>
              <a:rPr lang="en-US" altLang="ko-KR" sz="2400" dirty="0" smtClean="0"/>
              <a:t> {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	   public static void main(String[] </a:t>
            </a:r>
            <a:r>
              <a:rPr lang="en-US" altLang="ko-KR" sz="2400" dirty="0" err="1" smtClean="0"/>
              <a:t>args</a:t>
            </a:r>
            <a:r>
              <a:rPr lang="en-US" altLang="ko-KR" sz="2400" dirty="0" smtClean="0"/>
              <a:t>) {</a:t>
            </a:r>
          </a:p>
          <a:p>
            <a:r>
              <a:rPr lang="en-US" altLang="ko-KR" sz="2400" dirty="0" smtClean="0"/>
              <a:t>		   double </a:t>
            </a:r>
            <a:r>
              <a:rPr lang="en-US" altLang="ko-KR" sz="2400" dirty="0" err="1" smtClean="0"/>
              <a:t>dnum</a:t>
            </a:r>
            <a:r>
              <a:rPr lang="en-US" altLang="ko-KR" sz="2400" dirty="0" smtClean="0"/>
              <a:t> = 3.14;</a:t>
            </a:r>
          </a:p>
          <a:p>
            <a:r>
              <a:rPr lang="en-US" altLang="ko-KR" sz="2400" dirty="0" smtClean="0"/>
              <a:t>		   float </a:t>
            </a:r>
            <a:r>
              <a:rPr lang="en-US" altLang="ko-KR" sz="2400" dirty="0" err="1" smtClean="0"/>
              <a:t>fnum</a:t>
            </a:r>
            <a:r>
              <a:rPr lang="en-US" altLang="ko-KR" sz="2400" dirty="0" smtClean="0"/>
              <a:t> = 3.14F;</a:t>
            </a:r>
          </a:p>
          <a:p>
            <a:r>
              <a:rPr lang="en-US" altLang="ko-KR" sz="2400" dirty="0" smtClean="0"/>
              <a:t>		</a:t>
            </a:r>
          </a:p>
          <a:p>
            <a:r>
              <a:rPr lang="en-US" altLang="ko-KR" sz="2400" dirty="0" smtClean="0"/>
              <a:t>		   </a:t>
            </a:r>
            <a:r>
              <a:rPr lang="en-US" altLang="ko-KR" sz="2400" dirty="0" err="1" smtClean="0"/>
              <a:t>System.out.println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dnum</a:t>
            </a:r>
            <a:r>
              <a:rPr lang="en-US" altLang="ko-KR" sz="2400" dirty="0" smtClean="0"/>
              <a:t>);</a:t>
            </a:r>
          </a:p>
          <a:p>
            <a:r>
              <a:rPr lang="en-US" altLang="ko-KR" sz="2400" dirty="0" smtClean="0"/>
              <a:t>		   </a:t>
            </a:r>
            <a:r>
              <a:rPr lang="en-US" altLang="ko-KR" sz="2400" dirty="0" err="1" smtClean="0"/>
              <a:t>System.out.println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fnum</a:t>
            </a:r>
            <a:r>
              <a:rPr lang="en-US" altLang="ko-KR" sz="2400" dirty="0" smtClean="0"/>
              <a:t>);</a:t>
            </a:r>
          </a:p>
          <a:p>
            <a:r>
              <a:rPr lang="en-US" altLang="ko-KR" sz="2400" dirty="0" smtClean="0"/>
              <a:t>	   }</a:t>
            </a:r>
          </a:p>
          <a:p>
            <a:r>
              <a:rPr lang="en-US" altLang="ko-KR" sz="2400" dirty="0" smtClean="0"/>
              <a:t>   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3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1773" y="469791"/>
            <a:ext cx="10515600" cy="127998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 smtClean="0"/>
              <a:t> - </a:t>
            </a:r>
            <a:r>
              <a:rPr lang="ko-KR" altLang="en-US" sz="3200" b="1" dirty="0" smtClean="0"/>
              <a:t>부동 소수점 방식의 오류</a:t>
            </a:r>
          </a:p>
          <a:p>
            <a:r>
              <a:rPr lang="ko-KR" altLang="en-US" sz="1800" dirty="0" smtClean="0"/>
              <a:t>지수와 가수로 나타내는 부동 소수점 방식에서는 </a:t>
            </a:r>
            <a:r>
              <a:rPr lang="ko-KR" altLang="en-US" sz="1800" dirty="0" err="1" smtClean="0"/>
              <a:t>지수부</a:t>
            </a:r>
            <a:r>
              <a:rPr lang="ko-KR" altLang="en-US" sz="1800" dirty="0" smtClean="0"/>
              <a:t> 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을 표현할 수 없기 때문에 약간의 오차가 발생할 수 있다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9580" y="1875902"/>
            <a:ext cx="104577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public class DoubleTest2 {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	public static void main(String[] </a:t>
            </a:r>
            <a:r>
              <a:rPr lang="en-US" altLang="ko-KR" sz="2000" dirty="0" err="1" smtClean="0"/>
              <a:t>args</a:t>
            </a:r>
            <a:r>
              <a:rPr lang="en-US" altLang="ko-KR" sz="2000" dirty="0" smtClean="0"/>
              <a:t>) {</a:t>
            </a:r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		double </a:t>
            </a:r>
            <a:r>
              <a:rPr lang="en-US" altLang="ko-KR" sz="2000" dirty="0" err="1" smtClean="0"/>
              <a:t>dnum</a:t>
            </a:r>
            <a:r>
              <a:rPr lang="en-US" altLang="ko-KR" sz="2000" dirty="0" smtClean="0"/>
              <a:t> = 1;</a:t>
            </a:r>
          </a:p>
          <a:p>
            <a:r>
              <a:rPr lang="en-US" altLang="ko-KR" sz="2000" dirty="0" smtClean="0"/>
              <a:t>		</a:t>
            </a:r>
          </a:p>
          <a:p>
            <a:r>
              <a:rPr lang="en-US" altLang="ko-KR" sz="2000" dirty="0" smtClean="0"/>
              <a:t>		for(</a:t>
            </a:r>
            <a:r>
              <a:rPr lang="en-US" altLang="ko-KR" sz="2000" dirty="0" err="1" smtClean="0"/>
              <a:t>int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 = 0;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&lt;10000; </a:t>
            </a:r>
            <a:r>
              <a:rPr lang="en-US" altLang="ko-KR" sz="2000" dirty="0" err="1" smtClean="0"/>
              <a:t>i</a:t>
            </a:r>
            <a:r>
              <a:rPr lang="en-US" altLang="ko-KR" sz="2000" dirty="0" smtClean="0"/>
              <a:t>++) {</a:t>
            </a:r>
          </a:p>
          <a:p>
            <a:r>
              <a:rPr lang="en-US" altLang="ko-KR" sz="2000" dirty="0" smtClean="0"/>
              <a:t>			</a:t>
            </a:r>
            <a:r>
              <a:rPr lang="en-US" altLang="ko-KR" sz="2000" dirty="0" err="1" smtClean="0"/>
              <a:t>dnum</a:t>
            </a:r>
            <a:r>
              <a:rPr lang="en-US" altLang="ko-KR" sz="2000" dirty="0" smtClean="0"/>
              <a:t> = </a:t>
            </a:r>
            <a:r>
              <a:rPr lang="en-US" altLang="ko-KR" sz="2000" dirty="0" err="1" smtClean="0"/>
              <a:t>dnum</a:t>
            </a:r>
            <a:r>
              <a:rPr lang="en-US" altLang="ko-KR" sz="2000" dirty="0" smtClean="0"/>
              <a:t> + 0.1;</a:t>
            </a:r>
          </a:p>
          <a:p>
            <a:r>
              <a:rPr lang="en-US" altLang="ko-KR" sz="2000" dirty="0" smtClean="0"/>
              <a:t>		}</a:t>
            </a:r>
          </a:p>
          <a:p>
            <a:r>
              <a:rPr lang="en-US" altLang="ko-KR" sz="2000" dirty="0" smtClean="0"/>
              <a:t>		</a:t>
            </a:r>
            <a:r>
              <a:rPr lang="en-US" altLang="ko-KR" sz="2000" dirty="0" err="1" smtClean="0"/>
              <a:t>System.out.println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dnum</a:t>
            </a:r>
            <a:r>
              <a:rPr lang="en-US" altLang="ko-KR" sz="2000" dirty="0" smtClean="0"/>
              <a:t>);</a:t>
            </a:r>
          </a:p>
          <a:p>
            <a:r>
              <a:rPr lang="en-US" altLang="ko-KR" sz="2000" dirty="0" smtClean="0"/>
              <a:t>	}</a:t>
            </a:r>
          </a:p>
          <a:p>
            <a:r>
              <a:rPr lang="en-US" altLang="ko-KR" sz="2000" dirty="0" smtClean="0"/>
              <a:t>}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072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0035" y="490811"/>
            <a:ext cx="10515600" cy="812472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출력 결과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3" y="1196622"/>
            <a:ext cx="10237504" cy="382693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14318" y="5446998"/>
            <a:ext cx="9548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다음 강의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08. </a:t>
            </a:r>
            <a:r>
              <a:rPr lang="ko-KR" altLang="en-US" dirty="0" smtClean="0"/>
              <a:t>자 료 형</a:t>
            </a:r>
            <a:r>
              <a:rPr lang="en-US" altLang="ko-KR" dirty="0" smtClean="0"/>
              <a:t>(data type) - </a:t>
            </a:r>
            <a:r>
              <a:rPr lang="ko-KR" altLang="en-US" dirty="0" smtClean="0"/>
              <a:t>문자는 프로그램에서 어떻게 표현하여 사용하나요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37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6090" y="1549462"/>
            <a:ext cx="11435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ko-KR" altLang="en-US" b="1" dirty="0" smtClean="0"/>
              <a:t>문자도 정수로 표현합니다</a:t>
            </a:r>
            <a:r>
              <a:rPr lang="en-US" altLang="ko-KR" b="1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어떤 문자를 컴퓨터 내부에서 표현하기 위해 특정 정수 값을 정의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A 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65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316090" y="272324"/>
            <a:ext cx="109615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08. </a:t>
            </a:r>
            <a:r>
              <a:rPr lang="ko-KR" altLang="en-US" sz="3200" b="1" dirty="0" err="1"/>
              <a:t>자료형</a:t>
            </a:r>
            <a:r>
              <a:rPr lang="en-US" altLang="ko-KR" sz="3200" b="1" dirty="0"/>
              <a:t>(data type) - </a:t>
            </a:r>
            <a:r>
              <a:rPr lang="ko-KR" altLang="en-US" sz="3200" b="1" dirty="0"/>
              <a:t>문자는 프로그램에서 어떻게 표현하여 사용하나요</a:t>
            </a:r>
            <a:r>
              <a:rPr lang="en-US" altLang="ko-KR" sz="3200" b="1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" y="3138311"/>
            <a:ext cx="9127827" cy="33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3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87022" y="426556"/>
            <a:ext cx="107840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문자 세트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 문자를 얼마로 표현할 것인지 코드 값을 모아둔 것을 문자 세트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charater</a:t>
            </a:r>
            <a:r>
              <a:rPr lang="en-US" altLang="ko-KR" dirty="0" smtClean="0"/>
              <a:t> set)</a:t>
            </a:r>
            <a:r>
              <a:rPr lang="ko-KR" altLang="en-US" dirty="0" smtClean="0"/>
              <a:t>라 함 </a:t>
            </a:r>
            <a:br>
              <a:rPr lang="ko-KR" altLang="en-US" dirty="0" smtClean="0"/>
            </a:br>
            <a:r>
              <a:rPr lang="en-US" altLang="ko-KR" dirty="0" smtClean="0"/>
              <a:t>(ex. ASKII, </a:t>
            </a:r>
            <a:r>
              <a:rPr lang="en-US" altLang="ko-KR" dirty="0" err="1" smtClean="0"/>
              <a:t>euc-kr</a:t>
            </a:r>
            <a:r>
              <a:rPr lang="en-US" altLang="ko-KR" dirty="0" smtClean="0"/>
              <a:t>, utf-8, utf-16)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27371" y="1311843"/>
            <a:ext cx="97545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/>
              <a:t>자바에서는 문자가 어떻게 표현되나요</a:t>
            </a:r>
            <a:r>
              <a:rPr lang="en-US" altLang="ko-KR" sz="2400" b="1" dirty="0" smtClean="0"/>
              <a:t>?</a:t>
            </a:r>
          </a:p>
          <a:p>
            <a:pPr marL="342900" indent="-342900">
              <a:buFontTx/>
              <a:buChar char="-"/>
            </a:pPr>
            <a:endParaRPr lang="en-US" altLang="ko-KR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자바는 문자를 나타내기 위해 전세계 표준인 </a:t>
            </a:r>
            <a:r>
              <a:rPr lang="en-US" altLang="ko-KR" dirty="0" smtClean="0"/>
              <a:t>UNICODE</a:t>
            </a:r>
            <a:r>
              <a:rPr lang="ko-KR" altLang="en-US" dirty="0" smtClean="0"/>
              <a:t>를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utf-16 </a:t>
            </a:r>
            <a:r>
              <a:rPr lang="ko-KR" altLang="en-US" dirty="0" err="1" smtClean="0"/>
              <a:t>인코딩을</a:t>
            </a:r>
            <a:r>
              <a:rPr lang="ko-KR" altLang="en-US" dirty="0" smtClean="0"/>
              <a:t> 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모든 문자를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바이트로 표시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727371" y="2935794"/>
            <a:ext cx="994374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b="1" dirty="0" smtClean="0"/>
              <a:t>문자형 변수 선언과 사용하기</a:t>
            </a:r>
            <a:endParaRPr lang="en-US" altLang="ko-KR" sz="2400" b="1" dirty="0" smtClean="0"/>
          </a:p>
          <a:p>
            <a:pPr marL="342900" indent="-342900">
              <a:buFontTx/>
              <a:buChar char="-"/>
            </a:pPr>
            <a:endParaRPr lang="ko-KR" altLang="en-U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문자를 위한 데이터 타입 </a:t>
            </a:r>
            <a:r>
              <a:rPr lang="en-US" altLang="ko-KR" b="1" dirty="0" smtClean="0"/>
              <a:t>char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ch</a:t>
            </a:r>
            <a:r>
              <a:rPr lang="en-US" altLang="ko-KR" dirty="0" smtClean="0"/>
              <a:t> = 'A';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내부적으로 </a:t>
            </a:r>
            <a:r>
              <a:rPr lang="ko-KR" altLang="en-US" dirty="0" err="1" smtClean="0"/>
              <a:t>숫자료</a:t>
            </a:r>
            <a:r>
              <a:rPr lang="ko-KR" altLang="en-US" dirty="0" smtClean="0"/>
              <a:t> 표현되므로 숫자를 넣어도 문자가 출력될 수 있음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char ch2 = 66;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683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8468" y="204952"/>
            <a:ext cx="10515600" cy="665304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   package ch08;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public class </a:t>
            </a:r>
            <a:r>
              <a:rPr lang="en-US" altLang="ko-KR" dirty="0" err="1" smtClean="0"/>
              <a:t>CharacterTest</a:t>
            </a:r>
            <a:r>
              <a:rPr lang="en-US" altLang="ko-KR" dirty="0" smtClean="0"/>
              <a:t> {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	char ch1 = 'A';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(ch1);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)ch1);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char ch2 = 66;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(ch2);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ch3 = 67;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(ch3);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((char)ch3);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//char ch4 = -66;  </a:t>
            </a:r>
            <a:r>
              <a:rPr lang="ko-KR" altLang="en-US" dirty="0" smtClean="0"/>
              <a:t>음수는 대입 할 수 없음</a:t>
            </a:r>
          </a:p>
          <a:p>
            <a:endParaRPr lang="ko-KR" altLang="en-US" dirty="0" smtClean="0"/>
          </a:p>
          <a:p>
            <a:pPr marL="0" indent="0">
              <a:buNone/>
            </a:pPr>
            <a:r>
              <a:rPr lang="ko-KR" altLang="en-US" dirty="0" smtClean="0"/>
              <a:t>    		</a:t>
            </a:r>
            <a:r>
              <a:rPr lang="en-US" altLang="ko-KR" dirty="0" smtClean="0"/>
              <a:t>char ch5 = '</a:t>
            </a:r>
            <a:r>
              <a:rPr lang="ko-KR" altLang="en-US" dirty="0" smtClean="0"/>
              <a:t>한</a:t>
            </a:r>
            <a:r>
              <a:rPr lang="en-US" altLang="ko-KR" dirty="0" smtClean="0"/>
              <a:t>';</a:t>
            </a:r>
          </a:p>
          <a:p>
            <a:pPr marL="0" indent="0">
              <a:buNone/>
            </a:pPr>
            <a:r>
              <a:rPr lang="en-US" altLang="ko-KR" dirty="0" smtClean="0"/>
              <a:t>		char ch6 = '\uD55C';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(ch5);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(ch6);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  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33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10508"/>
            <a:ext cx="10515600" cy="521935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900" dirty="0" smtClean="0"/>
              <a:t>참고하세요</a:t>
            </a:r>
          </a:p>
          <a:p>
            <a:r>
              <a:rPr lang="en-US" altLang="ko-KR" sz="1900" dirty="0" smtClean="0"/>
              <a:t>character set: </a:t>
            </a:r>
            <a:r>
              <a:rPr lang="ko-KR" altLang="en-US" sz="1900" dirty="0" smtClean="0"/>
              <a:t>문자를 숫자로 변환한 값의 세트</a:t>
            </a:r>
          </a:p>
          <a:p>
            <a:endParaRPr lang="ko-KR" altLang="en-US" sz="1900" dirty="0" smtClean="0"/>
          </a:p>
          <a:p>
            <a:r>
              <a:rPr lang="en-US" altLang="ko-KR" sz="1900" dirty="0" smtClean="0"/>
              <a:t>encoding: </a:t>
            </a:r>
            <a:r>
              <a:rPr lang="ko-KR" altLang="en-US" sz="1900" dirty="0" smtClean="0"/>
              <a:t>문자가 숫자로 변환되는 것</a:t>
            </a:r>
          </a:p>
          <a:p>
            <a:r>
              <a:rPr lang="en-US" altLang="ko-KR" sz="1900" dirty="0" smtClean="0"/>
              <a:t>decoding: </a:t>
            </a:r>
            <a:r>
              <a:rPr lang="ko-KR" altLang="en-US" sz="1900" dirty="0" smtClean="0"/>
              <a:t>숫자에서 다시 문자로 변환되는 것</a:t>
            </a:r>
          </a:p>
          <a:p>
            <a:endParaRPr lang="ko-KR" altLang="en-US" sz="1900" dirty="0" smtClean="0"/>
          </a:p>
          <a:p>
            <a:r>
              <a:rPr lang="en-US" altLang="ko-KR" sz="1900" dirty="0" smtClean="0"/>
              <a:t>ASKII code: </a:t>
            </a:r>
            <a:r>
              <a:rPr lang="ko-KR" altLang="en-US" sz="1900" dirty="0" smtClean="0"/>
              <a:t>알파벳과 숫자 특수 문자 등을 </a:t>
            </a:r>
            <a:r>
              <a:rPr lang="en-US" altLang="ko-KR" sz="1900" dirty="0" smtClean="0"/>
              <a:t>1</a:t>
            </a:r>
            <a:r>
              <a:rPr lang="ko-KR" altLang="en-US" sz="1900" dirty="0" smtClean="0"/>
              <a:t>바이트에 표현하는데 사용하는 문자 세트</a:t>
            </a:r>
          </a:p>
          <a:p>
            <a:endParaRPr lang="ko-KR" altLang="en-US" sz="1900" dirty="0" smtClean="0"/>
          </a:p>
          <a:p>
            <a:r>
              <a:rPr lang="en-US" altLang="ko-KR" sz="1900" dirty="0" smtClean="0"/>
              <a:t>UNICODE: </a:t>
            </a:r>
            <a:r>
              <a:rPr lang="ko-KR" altLang="en-US" sz="1900" dirty="0" smtClean="0"/>
              <a:t>전 세계 표준으로 만든 문자 세트</a:t>
            </a:r>
          </a:p>
          <a:p>
            <a:endParaRPr lang="ko-KR" altLang="en-US" sz="1900" dirty="0" smtClean="0"/>
          </a:p>
          <a:p>
            <a:r>
              <a:rPr lang="en-US" altLang="ko-KR" sz="1900" dirty="0" smtClean="0"/>
              <a:t>UTF-8: 1</a:t>
            </a:r>
            <a:r>
              <a:rPr lang="ko-KR" altLang="en-US" sz="1900" dirty="0" smtClean="0"/>
              <a:t>바이트에서 </a:t>
            </a:r>
            <a:r>
              <a:rPr lang="en-US" altLang="ko-KR" sz="1900" dirty="0" smtClean="0"/>
              <a:t>4</a:t>
            </a:r>
            <a:r>
              <a:rPr lang="ko-KR" altLang="en-US" sz="1900" dirty="0" smtClean="0"/>
              <a:t>바이트까지 다양하게 문자를 표현할 수 있음</a:t>
            </a:r>
          </a:p>
          <a:p>
            <a:endParaRPr lang="ko-KR" altLang="en-US" sz="1900" dirty="0" smtClean="0"/>
          </a:p>
          <a:p>
            <a:r>
              <a:rPr lang="en-US" altLang="ko-KR" sz="1900" dirty="0" smtClean="0"/>
              <a:t>UTF-16: 2</a:t>
            </a:r>
            <a:r>
              <a:rPr lang="ko-KR" altLang="en-US" sz="1900" dirty="0" smtClean="0"/>
              <a:t>바이트로 문자를 표현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86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4627" y="93753"/>
            <a:ext cx="10515600" cy="594870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한글 유니코드 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4801" y="5755692"/>
            <a:ext cx="107048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다음 강의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09</a:t>
            </a:r>
            <a:r>
              <a:rPr lang="en-US" altLang="ko-KR" dirty="0"/>
              <a:t>. </a:t>
            </a:r>
            <a:r>
              <a:rPr lang="ko-KR" altLang="en-US" dirty="0" err="1"/>
              <a:t>자료형</a:t>
            </a:r>
            <a:r>
              <a:rPr lang="en-US" altLang="ko-KR" dirty="0"/>
              <a:t>(data type)- </a:t>
            </a:r>
            <a:r>
              <a:rPr lang="ko-KR" altLang="en-US" dirty="0"/>
              <a:t>논리형과 </a:t>
            </a:r>
            <a:r>
              <a:rPr lang="ko-KR" altLang="en-US" dirty="0" err="1"/>
              <a:t>자료형</a:t>
            </a:r>
            <a:r>
              <a:rPr lang="ko-KR" altLang="en-US" dirty="0"/>
              <a:t> 없이 변수 사용하기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587022"/>
            <a:ext cx="11650132" cy="49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6356" y="1635920"/>
            <a:ext cx="10515600" cy="5092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package ch09;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public class </a:t>
            </a:r>
            <a:r>
              <a:rPr lang="en-US" altLang="ko-KR" dirty="0" err="1"/>
              <a:t>BooleanTest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</a:t>
            </a:r>
            <a:r>
              <a:rPr lang="en-US" altLang="ko-KR" dirty="0" smtClean="0"/>
              <a:t>{</a:t>
            </a:r>
            <a:r>
              <a:rPr lang="en-US" altLang="ko-KR" dirty="0"/>
              <a:t>		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en-US" altLang="ko-KR" dirty="0" err="1"/>
              <a:t>isMarried</a:t>
            </a:r>
            <a:r>
              <a:rPr lang="en-US" altLang="ko-KR" dirty="0"/>
              <a:t> = true;</a:t>
            </a:r>
          </a:p>
          <a:p>
            <a:pPr marL="0" indent="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isMarried</a:t>
            </a:r>
            <a:r>
              <a:rPr lang="en-US" altLang="ko-KR" dirty="0"/>
              <a:t>);</a:t>
            </a:r>
          </a:p>
          <a:p>
            <a:pPr marL="0" indent="0">
              <a:buNone/>
            </a:pPr>
            <a:r>
              <a:rPr lang="en-US" altLang="ko-KR" dirty="0"/>
              <a:t>	}</a:t>
            </a:r>
          </a:p>
          <a:p>
            <a:pPr marL="0" indent="0">
              <a:buNone/>
            </a:pPr>
            <a:r>
              <a:rPr lang="en-US" altLang="ko-KR" dirty="0"/>
              <a:t>     }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98312" y="158592"/>
            <a:ext cx="102051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논리형</a:t>
            </a:r>
          </a:p>
          <a:p>
            <a:endParaRPr lang="en-US" altLang="ko-KR" dirty="0"/>
          </a:p>
          <a:p>
            <a:r>
              <a:rPr lang="en-US" altLang="ko-KR" dirty="0" smtClean="0"/>
              <a:t> true</a:t>
            </a:r>
            <a:r>
              <a:rPr lang="en-US" altLang="ko-KR" dirty="0"/>
              <a:t>(</a:t>
            </a:r>
            <a:r>
              <a:rPr lang="ko-KR" altLang="en-US" dirty="0"/>
              <a:t>참</a:t>
            </a:r>
            <a:r>
              <a:rPr lang="en-US" altLang="ko-KR" dirty="0"/>
              <a:t>), false(</a:t>
            </a:r>
            <a:r>
              <a:rPr lang="ko-KR" altLang="en-US" dirty="0"/>
              <a:t>거짓</a:t>
            </a:r>
            <a:r>
              <a:rPr lang="en-US" altLang="ko-KR" dirty="0"/>
              <a:t>) </a:t>
            </a:r>
            <a:r>
              <a:rPr lang="ko-KR" altLang="en-US" dirty="0"/>
              <a:t>두 가지만 나타냄</a:t>
            </a:r>
          </a:p>
          <a:p>
            <a:r>
              <a:rPr lang="en-US" altLang="ko-KR" dirty="0" smtClean="0"/>
              <a:t> 1</a:t>
            </a:r>
            <a:r>
              <a:rPr lang="ko-KR" altLang="en-US" dirty="0"/>
              <a:t>바이트를 사용 함</a:t>
            </a:r>
          </a:p>
          <a:p>
            <a:r>
              <a:rPr lang="ko-KR" altLang="en-US" dirty="0" smtClean="0"/>
              <a:t> 값이 </a:t>
            </a:r>
            <a:r>
              <a:rPr lang="ko-KR" altLang="en-US" dirty="0"/>
              <a:t>존재하는지</a:t>
            </a:r>
            <a:r>
              <a:rPr lang="en-US" altLang="ko-KR" dirty="0"/>
              <a:t>, </a:t>
            </a:r>
            <a:r>
              <a:rPr lang="ko-KR" altLang="en-US" dirty="0"/>
              <a:t>배열이 비었는지</a:t>
            </a:r>
            <a:r>
              <a:rPr lang="en-US" altLang="ko-KR" dirty="0"/>
              <a:t>, </a:t>
            </a:r>
            <a:r>
              <a:rPr lang="ko-KR" altLang="en-US" dirty="0"/>
              <a:t>결과가 참인지 거짓인지등을 표현</a:t>
            </a:r>
          </a:p>
        </p:txBody>
      </p:sp>
    </p:spTree>
    <p:extLst>
      <p:ext uri="{BB962C8B-B14F-4D97-AF65-F5344CB8AC3E}">
        <p14:creationId xmlns:p14="http://schemas.microsoft.com/office/powerpoint/2010/main" val="83314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86740" y="-92906"/>
            <a:ext cx="10122066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자바를 활용한 프로그래밍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웹 서버 구현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안드로이드 프로그래밍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게임 프로그래밍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이 과정에서 배워야 할 내용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자바 언어 익히기 (문법)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객체 지향 프로그래밍 개념을 익히고 자바로 구현하기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자료 구조의 필요성을 이해하고 구현하기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자바 언어의 정확한 이해를 통한 문제 해결하기(객체지향, 알고리즘 문제 등)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용어 정리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JDK(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Java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Development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Kit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: 자바에서 제공되는 개발용 라이브러리. 계속 버</a:t>
            </a:r>
            <a:r>
              <a:rPr lang="ko-KR" altLang="en-US" sz="1800" dirty="0" smtClean="0"/>
              <a:t>전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이 올라가고 있음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JRE(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Java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Runtime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Environment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: 자바 프로그램이 실행되는 환경. 8.0까지 무료로 제공 됨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JVM(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Java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Virtual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Machine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: </a:t>
            </a:r>
            <a:endParaRPr kumimoji="0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자바 가상 머신</a:t>
            </a:r>
            <a:r>
              <a:rPr kumimoji="0" lang="en-US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으로 프로그램이 실행되는 환경인 JRE 가 설치되어 있어야 함 </a:t>
            </a:r>
            <a:endParaRPr kumimoji="0" lang="ko-KR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다음 강의</a:t>
            </a:r>
            <a:endParaRPr kumimoji="0" lang="en-US" altLang="ko-KR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02. 자바와 이클립스 설치하기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59221" y="112889"/>
            <a:ext cx="10515600" cy="67451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package ch09;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public class </a:t>
            </a:r>
            <a:r>
              <a:rPr lang="en-US" altLang="ko-KR" dirty="0" err="1" smtClean="0"/>
              <a:t>LocalVariableType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= 10;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j = 10.0;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= "hello";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(j);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= "test";</a:t>
            </a:r>
          </a:p>
          <a:p>
            <a:pPr marL="0" indent="0">
              <a:buNone/>
            </a:pPr>
            <a:r>
              <a:rPr lang="en-US" altLang="ko-KR" dirty="0" smtClean="0"/>
              <a:t>		//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 = 3; 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72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8415" y="391442"/>
            <a:ext cx="110362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/>
              <a:t>다음 강의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# 10. </a:t>
            </a:r>
            <a:r>
              <a:rPr lang="ko-KR" altLang="en-US" dirty="0" smtClean="0"/>
              <a:t>변하지 않는 상수와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변수의 형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156" y="1993463"/>
            <a:ext cx="10515600" cy="8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400" b="1" dirty="0" smtClean="0"/>
              <a:t>10. </a:t>
            </a:r>
            <a:r>
              <a:rPr lang="ko-KR" altLang="en-US" sz="2400" b="1" dirty="0" smtClean="0"/>
              <a:t>변하지 않는 상수와 </a:t>
            </a:r>
            <a:r>
              <a:rPr lang="ko-KR" altLang="en-US" sz="2400" b="1" dirty="0" err="1" smtClean="0"/>
              <a:t>리터럴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변수의 형 변환</a:t>
            </a:r>
          </a:p>
          <a:p>
            <a:pPr marL="0" indent="0">
              <a:buNone/>
            </a:pPr>
            <a:r>
              <a:rPr lang="ko-KR" altLang="en-US" sz="2400" b="1" dirty="0" smtClean="0"/>
              <a:t>     상수</a:t>
            </a:r>
            <a:r>
              <a:rPr lang="en-US" altLang="ko-KR" sz="2400" b="1" dirty="0" smtClean="0"/>
              <a:t>(constant) </a:t>
            </a:r>
            <a:r>
              <a:rPr lang="ko-KR" altLang="en-US" sz="2400" b="1" dirty="0" smtClean="0"/>
              <a:t>선언하기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2889" y="3339027"/>
            <a:ext cx="118081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상수는 변하지 않는 수</a:t>
            </a:r>
          </a:p>
          <a:p>
            <a:r>
              <a:rPr lang="ko-KR" altLang="en-US" dirty="0" err="1"/>
              <a:t>원주률</a:t>
            </a:r>
            <a:r>
              <a:rPr lang="ko-KR" altLang="en-US" dirty="0"/>
              <a:t> </a:t>
            </a:r>
            <a:r>
              <a:rPr lang="en-US" altLang="ko-KR" dirty="0"/>
              <a:t>3.14, 1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개월 등</a:t>
            </a:r>
          </a:p>
          <a:p>
            <a:r>
              <a:rPr lang="en-US" altLang="ko-KR" dirty="0"/>
              <a:t>final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를 </a:t>
            </a:r>
            <a:r>
              <a:rPr lang="ko-KR" altLang="en-US" dirty="0"/>
              <a:t>사용하여 선언</a:t>
            </a:r>
          </a:p>
          <a:p>
            <a:r>
              <a:rPr lang="ko-KR" altLang="en-US" dirty="0"/>
              <a:t>상수를 사용하면 변하지 않는 값을 반복하여 사용할 때 </a:t>
            </a:r>
            <a:endParaRPr lang="en-US" altLang="ko-KR" dirty="0" smtClean="0"/>
          </a:p>
          <a:p>
            <a:r>
              <a:rPr lang="ko-KR" altLang="en-US" dirty="0" smtClean="0"/>
              <a:t>의미 있는 </a:t>
            </a:r>
            <a:r>
              <a:rPr lang="ko-KR" altLang="en-US" dirty="0"/>
              <a:t>문자로 인식하기 </a:t>
            </a:r>
            <a:r>
              <a:rPr lang="ko-KR" altLang="en-US" dirty="0" smtClean="0"/>
              <a:t>쉽고 혹</a:t>
            </a:r>
            <a:r>
              <a:rPr lang="en-US" altLang="ko-KR" dirty="0"/>
              <a:t>, </a:t>
            </a:r>
            <a:r>
              <a:rPr lang="ko-KR" altLang="en-US" dirty="0"/>
              <a:t>변하더라도 선언한 부분만 변경하면 되므로 </a:t>
            </a:r>
            <a:r>
              <a:rPr lang="ko-KR" altLang="en-US" dirty="0" smtClean="0"/>
              <a:t>여러 부분을 </a:t>
            </a:r>
            <a:endParaRPr lang="en-US" altLang="ko-KR" dirty="0" smtClean="0"/>
          </a:p>
          <a:p>
            <a:r>
              <a:rPr lang="ko-KR" altLang="en-US" dirty="0" smtClean="0"/>
              <a:t>수정할 </a:t>
            </a:r>
            <a:r>
              <a:rPr lang="ko-KR" altLang="en-US" dirty="0"/>
              <a:t>필요가 없음</a:t>
            </a:r>
          </a:p>
        </p:txBody>
      </p:sp>
    </p:spTree>
    <p:extLst>
      <p:ext uri="{BB962C8B-B14F-4D97-AF65-F5344CB8AC3E}">
        <p14:creationId xmlns:p14="http://schemas.microsoft.com/office/powerpoint/2010/main" val="338559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73268"/>
            <a:ext cx="10515600" cy="63167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    package ch10;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public class </a:t>
            </a:r>
            <a:r>
              <a:rPr lang="en-US" altLang="ko-KR" dirty="0" err="1" smtClean="0"/>
              <a:t>ConstantTest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final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MAX_NUM = 100;</a:t>
            </a:r>
          </a:p>
          <a:p>
            <a:pPr marL="0" indent="0">
              <a:buNone/>
            </a:pPr>
            <a:r>
              <a:rPr lang="en-US" altLang="ko-KR" dirty="0" smtClean="0"/>
              <a:t>		final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MIN_NUM;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MIN_NUM = 0;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(MAX_NUM);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(MIN_NUM);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//MAX_NUM = 1000;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7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61371" y="159714"/>
            <a:ext cx="10447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/>
              <a:t>리터럴</a:t>
            </a:r>
            <a:r>
              <a:rPr lang="en-US" altLang="ko-KR" sz="2400" b="1" dirty="0" smtClean="0"/>
              <a:t>(literal)</a:t>
            </a:r>
          </a:p>
          <a:p>
            <a:endParaRPr lang="en-US" altLang="ko-KR" sz="2400" b="1" dirty="0" smtClean="0"/>
          </a:p>
          <a:p>
            <a:r>
              <a:rPr lang="ko-KR" altLang="en-US" dirty="0" smtClean="0"/>
              <a:t>  프로그램에서 사용하는 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논리값을 뜻함</a:t>
            </a:r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은 상수 풀</a:t>
            </a:r>
            <a:r>
              <a:rPr lang="en-US" altLang="ko-KR" dirty="0" smtClean="0"/>
              <a:t>(constant pool)</a:t>
            </a:r>
            <a:r>
              <a:rPr lang="ko-KR" altLang="en-US" dirty="0" smtClean="0"/>
              <a:t>에 있음</a:t>
            </a:r>
          </a:p>
          <a:p>
            <a:r>
              <a:rPr lang="ko-KR" altLang="en-US" dirty="0" smtClean="0"/>
              <a:t>  정수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실수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로 저장됨</a:t>
            </a:r>
            <a:br>
              <a:rPr lang="ko-KR" altLang="en-US" dirty="0" smtClean="0"/>
            </a:br>
            <a:r>
              <a:rPr lang="ko-KR" altLang="en-US" dirty="0" smtClean="0"/>
              <a:t>  정수의 범위가 넘어가는 경우는 </a:t>
            </a:r>
            <a:r>
              <a:rPr lang="en-US" altLang="ko-KR" dirty="0" err="1" smtClean="0"/>
              <a:t>L,l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float</a:t>
            </a:r>
            <a:r>
              <a:rPr lang="ko-KR" altLang="en-US" dirty="0" smtClean="0"/>
              <a:t>로 사용하려는 경우는 </a:t>
            </a:r>
            <a:r>
              <a:rPr lang="en-US" altLang="ko-KR" dirty="0" err="1" smtClean="0"/>
              <a:t>F,f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를 써줘야 함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61371" y="2538972"/>
            <a:ext cx="2842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형 변환 </a:t>
            </a:r>
            <a:r>
              <a:rPr lang="en-US" altLang="ko-KR" dirty="0" smtClean="0"/>
              <a:t>(type conversion)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61245" y="3207265"/>
            <a:ext cx="117178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서로 다른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간에 </a:t>
            </a:r>
            <a:r>
              <a:rPr lang="ko-KR" altLang="en-US" dirty="0" err="1" smtClean="0"/>
              <a:t>연산등</a:t>
            </a:r>
            <a:r>
              <a:rPr lang="ko-KR" altLang="en-US" dirty="0" smtClean="0"/>
              <a:t> 의 수행을 위해 하나의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통일하는 것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묵시적 형 변환(</a:t>
            </a:r>
            <a:r>
              <a:rPr lang="ko-KR" altLang="en-US" dirty="0" err="1" smtClean="0"/>
              <a:t>explicit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type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conversion</a:t>
            </a:r>
            <a:r>
              <a:rPr lang="ko-KR" altLang="en-US" dirty="0" smtClean="0"/>
              <a:t>, 자동 형 변환)과 명시적 형 변환(</a:t>
            </a:r>
            <a:r>
              <a:rPr lang="ko-KR" altLang="en-US" dirty="0" err="1" smtClean="0"/>
              <a:t>implicit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type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conversion</a:t>
            </a:r>
            <a:r>
              <a:rPr lang="ko-KR" altLang="en-US" dirty="0" smtClean="0"/>
              <a:t>, 강제 형 변환)이 있음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바이트 크기가 작은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에서 큰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형 변환은 자동으로 이루어 짐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덜 정밀한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에서 더 정밀한 자료형으로의 형 변환은 자동으로 이루어 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06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3" y="146756"/>
            <a:ext cx="10528877" cy="2289486"/>
          </a:xfrm>
        </p:spPr>
      </p:pic>
      <p:sp>
        <p:nvSpPr>
          <p:cNvPr id="6" name="직사각형 5"/>
          <p:cNvSpPr/>
          <p:nvPr/>
        </p:nvSpPr>
        <p:spPr>
          <a:xfrm>
            <a:off x="1128498" y="2899087"/>
            <a:ext cx="99459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byte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bNum</a:t>
            </a:r>
            <a:r>
              <a:rPr lang="ko-KR" altLang="en-US" dirty="0" smtClean="0"/>
              <a:t> = 10;</a:t>
            </a:r>
          </a:p>
          <a:p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iNum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bNum</a:t>
            </a:r>
            <a:r>
              <a:rPr lang="ko-KR" altLang="en-US" dirty="0" smtClean="0"/>
              <a:t>;  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int</a:t>
            </a:r>
            <a:r>
              <a:rPr lang="ko-KR" altLang="en-US" dirty="0" smtClean="0"/>
              <a:t> iNum1 = 20;</a:t>
            </a:r>
          </a:p>
          <a:p>
            <a:r>
              <a:rPr lang="ko-KR" altLang="en-US" dirty="0" err="1" smtClean="0"/>
              <a:t>float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fNum</a:t>
            </a:r>
            <a:r>
              <a:rPr lang="ko-KR" altLang="en-US" dirty="0" smtClean="0"/>
              <a:t> = iNum2;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iNum</a:t>
            </a:r>
            <a:r>
              <a:rPr lang="ko-KR" altLang="en-US" dirty="0" smtClean="0"/>
              <a:t> = 10;</a:t>
            </a:r>
          </a:p>
          <a:p>
            <a:r>
              <a:rPr lang="ko-KR" altLang="en-US" dirty="0" err="1" smtClean="0"/>
              <a:t>byte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bNum</a:t>
            </a:r>
            <a:r>
              <a:rPr lang="ko-KR" altLang="en-US" dirty="0" smtClean="0"/>
              <a:t> = (</a:t>
            </a:r>
            <a:r>
              <a:rPr lang="ko-KR" altLang="en-US" dirty="0" err="1" smtClean="0"/>
              <a:t>byte</a:t>
            </a:r>
            <a:r>
              <a:rPr lang="ko-KR" altLang="en-US" dirty="0" smtClean="0"/>
              <a:t>)</a:t>
            </a:r>
            <a:r>
              <a:rPr lang="ko-KR" altLang="en-US" dirty="0" err="1" smtClean="0"/>
              <a:t>iNum</a:t>
            </a:r>
            <a:r>
              <a:rPr lang="ko-KR" altLang="en-US" dirty="0" smtClean="0"/>
              <a:t>;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double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dNum</a:t>
            </a:r>
            <a:r>
              <a:rPr lang="ko-KR" altLang="en-US" dirty="0" smtClean="0"/>
              <a:t> = 3.14;</a:t>
            </a:r>
          </a:p>
          <a:p>
            <a:r>
              <a:rPr lang="ko-KR" altLang="en-US" dirty="0" err="1" smtClean="0"/>
              <a:t>int</a:t>
            </a:r>
            <a:r>
              <a:rPr lang="ko-KR" altLang="en-US" dirty="0" smtClean="0"/>
              <a:t> iNum2 = (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)</a:t>
            </a:r>
            <a:r>
              <a:rPr lang="ko-KR" altLang="en-US" dirty="0" err="1" smtClean="0"/>
              <a:t>dNum</a:t>
            </a:r>
            <a:r>
              <a:rPr lang="ko-KR" altLang="en-US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7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1926"/>
            <a:ext cx="10515600" cy="741186"/>
          </a:xfrm>
        </p:spPr>
        <p:txBody>
          <a:bodyPr>
            <a:normAutofit/>
          </a:bodyPr>
          <a:lstStyle/>
          <a:p>
            <a:r>
              <a:rPr lang="ko-KR" altLang="en-US" sz="3200" dirty="0" smtClean="0"/>
              <a:t>연산 중 형 변환 예제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03112"/>
            <a:ext cx="10515600" cy="508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/>
              <a:t>    package ch10;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TypeConversion</a:t>
            </a:r>
            <a:r>
              <a:rPr lang="en-US" altLang="ko-KR" sz="1400" dirty="0" smtClean="0"/>
              <a:t> {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	public static void main(String[]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marL="0" indent="0">
              <a:buNone/>
            </a:pPr>
            <a:endParaRPr lang="en-US" altLang="ko-KR" sz="1400" dirty="0" smtClean="0"/>
          </a:p>
          <a:p>
            <a:pPr marL="0" indent="0">
              <a:buNone/>
            </a:pPr>
            <a:r>
              <a:rPr lang="en-US" altLang="ko-KR" sz="1400" dirty="0" smtClean="0"/>
              <a:t>		double </a:t>
            </a:r>
            <a:r>
              <a:rPr lang="en-US" altLang="ko-KR" sz="1400" dirty="0" err="1" smtClean="0"/>
              <a:t>dNum</a:t>
            </a:r>
            <a:r>
              <a:rPr lang="en-US" altLang="ko-KR" sz="1400" dirty="0" smtClean="0"/>
              <a:t> = 1.2;</a:t>
            </a:r>
          </a:p>
          <a:p>
            <a:pPr marL="0" indent="0">
              <a:buNone/>
            </a:pPr>
            <a:r>
              <a:rPr lang="en-US" altLang="ko-KR" sz="1400" dirty="0" smtClean="0"/>
              <a:t>		float </a:t>
            </a:r>
            <a:r>
              <a:rPr lang="en-US" altLang="ko-KR" sz="1400" dirty="0" err="1" smtClean="0"/>
              <a:t>fNum</a:t>
            </a:r>
            <a:r>
              <a:rPr lang="en-US" altLang="ko-KR" sz="1400" dirty="0" smtClean="0"/>
              <a:t> = 0.9F;</a:t>
            </a:r>
          </a:p>
          <a:p>
            <a:pPr marL="0" indent="0">
              <a:buNone/>
            </a:pPr>
            <a:r>
              <a:rPr lang="en-US" altLang="ko-KR" sz="1400" dirty="0" smtClean="0"/>
              <a:t>		</a:t>
            </a:r>
          </a:p>
          <a:p>
            <a:pPr marL="0" indent="0">
              <a:buNone/>
            </a:pP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iNum1 = 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)</a:t>
            </a:r>
            <a:r>
              <a:rPr lang="en-US" altLang="ko-KR" sz="1400" dirty="0" err="1" smtClean="0"/>
              <a:t>dNum</a:t>
            </a:r>
            <a:r>
              <a:rPr lang="en-US" altLang="ko-KR" sz="1400" dirty="0" smtClean="0"/>
              <a:t> + 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)</a:t>
            </a:r>
            <a:r>
              <a:rPr lang="en-US" altLang="ko-KR" sz="1400" dirty="0" err="1" smtClean="0"/>
              <a:t>fNum</a:t>
            </a:r>
            <a:r>
              <a:rPr lang="en-US" altLang="ko-KR" sz="1400" dirty="0" smtClean="0"/>
              <a:t>;</a:t>
            </a:r>
          </a:p>
          <a:p>
            <a:pPr marL="0" indent="0">
              <a:buNone/>
            </a:pP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iNum2 = 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)(</a:t>
            </a:r>
            <a:r>
              <a:rPr lang="en-US" altLang="ko-KR" sz="1400" dirty="0" err="1" smtClean="0"/>
              <a:t>dNum</a:t>
            </a:r>
            <a:r>
              <a:rPr lang="en-US" altLang="ko-KR" sz="1400" dirty="0" smtClean="0"/>
              <a:t> + </a:t>
            </a:r>
            <a:r>
              <a:rPr lang="en-US" altLang="ko-KR" sz="1400" dirty="0" err="1" smtClean="0"/>
              <a:t>fNum</a:t>
            </a:r>
            <a:r>
              <a:rPr lang="en-US" altLang="ko-KR" sz="1400" dirty="0" smtClean="0"/>
              <a:t>);</a:t>
            </a:r>
          </a:p>
          <a:p>
            <a:pPr marL="0" indent="0">
              <a:buNone/>
            </a:pPr>
            <a:r>
              <a:rPr lang="en-US" altLang="ko-KR" sz="1400" dirty="0" smtClean="0"/>
              <a:t>		</a:t>
            </a:r>
          </a:p>
          <a:p>
            <a:pPr marL="0" indent="0">
              <a:buNone/>
            </a:pP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(iNum1);</a:t>
            </a:r>
          </a:p>
          <a:p>
            <a:pPr marL="0" indent="0">
              <a:buNone/>
            </a:pP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(iNum2);</a:t>
            </a:r>
          </a:p>
          <a:p>
            <a:pPr marL="0" indent="0">
              <a:buNone/>
            </a:pPr>
            <a:r>
              <a:rPr lang="en-US" altLang="ko-KR" sz="1400" dirty="0" smtClean="0"/>
              <a:t>	}</a:t>
            </a:r>
          </a:p>
          <a:p>
            <a:pPr marL="0" indent="0">
              <a:buNone/>
            </a:pPr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838200" y="6145145"/>
            <a:ext cx="9503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다음 강의</a:t>
            </a:r>
          </a:p>
          <a:p>
            <a:r>
              <a:rPr lang="en-US" altLang="ko-KR" sz="1400" dirty="0" smtClean="0"/>
              <a:t>11.</a:t>
            </a:r>
            <a:r>
              <a:rPr lang="ko-KR" altLang="en-US" sz="1400" dirty="0" smtClean="0"/>
              <a:t>자바의 연산자들 </a:t>
            </a:r>
            <a:r>
              <a:rPr lang="en-US" altLang="ko-KR" sz="1400" dirty="0" smtClean="0"/>
              <a:t>-1 (</a:t>
            </a:r>
            <a:r>
              <a:rPr lang="ko-KR" altLang="en-US" sz="1400" dirty="0" smtClean="0"/>
              <a:t>대입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부호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산술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복합대입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증감연산자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8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9333" y="1267487"/>
            <a:ext cx="11842045" cy="53365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 smtClean="0"/>
              <a:t>항</a:t>
            </a:r>
            <a:r>
              <a:rPr lang="en-US" altLang="ko-KR" dirty="0" smtClean="0"/>
              <a:t>(operand) : </a:t>
            </a:r>
            <a:r>
              <a:rPr lang="ko-KR" altLang="en-US" dirty="0" smtClean="0"/>
              <a:t>연산에 사용되는 값</a:t>
            </a:r>
          </a:p>
          <a:p>
            <a:r>
              <a:rPr lang="ko-KR" altLang="en-US" dirty="0" smtClean="0"/>
              <a:t>  연산자 </a:t>
            </a:r>
            <a:r>
              <a:rPr lang="en-US" altLang="ko-KR" dirty="0" smtClean="0"/>
              <a:t>(operator) : </a:t>
            </a:r>
            <a:r>
              <a:rPr lang="ko-KR" altLang="en-US" dirty="0" smtClean="0"/>
              <a:t>항을 이용하여 연산하는 기호</a:t>
            </a:r>
          </a:p>
          <a:p>
            <a:pPr marL="0" indent="0">
              <a:buNone/>
            </a:pPr>
            <a:r>
              <a:rPr lang="ko-KR" altLang="en-US" b="1" dirty="0" smtClean="0"/>
              <a:t>    </a:t>
            </a:r>
            <a:r>
              <a:rPr lang="ko-KR" altLang="en-US" sz="2600" b="1" dirty="0" smtClean="0"/>
              <a:t>대입 연산자 </a:t>
            </a:r>
            <a:r>
              <a:rPr lang="en-US" altLang="ko-KR" sz="2600" b="1" dirty="0" smtClean="0"/>
              <a:t>(assignment operator)</a:t>
            </a:r>
          </a:p>
          <a:p>
            <a:r>
              <a:rPr lang="ko-KR" altLang="en-US" dirty="0" smtClean="0"/>
              <a:t>   변수에 다른 변수나 값을 대입하는 연산자</a:t>
            </a:r>
          </a:p>
          <a:p>
            <a:r>
              <a:rPr lang="ko-KR" altLang="en-US" dirty="0" smtClean="0"/>
              <a:t>   이항 연산자 중 우선 순위가 가장 낮은 연산자들</a:t>
            </a:r>
          </a:p>
          <a:p>
            <a:r>
              <a:rPr lang="ko-KR" altLang="en-US" dirty="0" smtClean="0"/>
              <a:t>   왼쪽 변수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오른쪽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ko-KR" altLang="en-US" b="1" dirty="0" smtClean="0"/>
              <a:t>     </a:t>
            </a:r>
            <a:r>
              <a:rPr lang="ko-KR" altLang="en-US" sz="2600" b="1" dirty="0" smtClean="0"/>
              <a:t>부호 연산자</a:t>
            </a:r>
          </a:p>
          <a:p>
            <a:r>
              <a:rPr lang="ko-KR" altLang="en-US" dirty="0" smtClean="0"/>
              <a:t>   </a:t>
            </a:r>
            <a:r>
              <a:rPr lang="ko-KR" altLang="en-US" dirty="0" err="1" smtClean="0"/>
              <a:t>단항</a:t>
            </a:r>
            <a:r>
              <a:rPr lang="ko-KR" altLang="en-US" dirty="0" smtClean="0"/>
              <a:t> 연산자</a:t>
            </a:r>
          </a:p>
          <a:p>
            <a:r>
              <a:rPr lang="ko-KR" altLang="en-US" dirty="0" smtClean="0"/>
              <a:t>   변수의 부호를 유지 하거나</a:t>
            </a:r>
            <a:r>
              <a:rPr lang="en-US" altLang="ko-KR" dirty="0" smtClean="0"/>
              <a:t>(+) </a:t>
            </a:r>
            <a:r>
              <a:rPr lang="ko-KR" altLang="en-US" dirty="0" smtClean="0"/>
              <a:t>바꿈</a:t>
            </a:r>
            <a:r>
              <a:rPr lang="en-US" altLang="ko-KR" dirty="0" smtClean="0"/>
              <a:t>(-)</a:t>
            </a:r>
          </a:p>
          <a:p>
            <a:r>
              <a:rPr lang="ko-KR" altLang="en-US" dirty="0" smtClean="0"/>
              <a:t>   실제 변수의 부호가 변하려면 대입 연산자를 사용해야 함</a:t>
            </a:r>
          </a:p>
          <a:p>
            <a:pPr marL="0" indent="0">
              <a:buNone/>
            </a:pPr>
            <a:r>
              <a:rPr lang="ko-KR" altLang="en-US" b="1" dirty="0" smtClean="0"/>
              <a:t>     </a:t>
            </a:r>
            <a:r>
              <a:rPr lang="ko-KR" altLang="en-US" sz="2600" b="1" dirty="0" smtClean="0"/>
              <a:t>산술 연산자</a:t>
            </a:r>
            <a:endParaRPr lang="en-US" altLang="ko-KR" sz="2600" b="1" dirty="0" smtClean="0"/>
          </a:p>
          <a:p>
            <a:r>
              <a:rPr lang="ko-KR" altLang="en-US" dirty="0" smtClean="0"/>
              <a:t> 사칙 연산자</a:t>
            </a:r>
            <a:endParaRPr lang="ko-KR" altLang="en-US" b="1" dirty="0" smtClean="0"/>
          </a:p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9021" y="190269"/>
            <a:ext cx="120226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/>
              <a:t> 11. </a:t>
            </a:r>
            <a:r>
              <a:rPr lang="ko-KR" altLang="en-US" sz="3200" b="1" dirty="0"/>
              <a:t>자바의 연산자들 </a:t>
            </a:r>
            <a:r>
              <a:rPr lang="en-US" altLang="ko-KR" sz="3200" b="1" dirty="0"/>
              <a:t>-1 (</a:t>
            </a:r>
            <a:r>
              <a:rPr lang="ko-KR" altLang="en-US" sz="3200" b="1" dirty="0"/>
              <a:t>대입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부호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산술</a:t>
            </a:r>
            <a:r>
              <a:rPr lang="en-US" altLang="ko-KR" sz="3200" b="1" dirty="0"/>
              <a:t>, </a:t>
            </a:r>
            <a:r>
              <a:rPr lang="ko-KR" altLang="en-US" sz="3200" b="1" dirty="0" err="1"/>
              <a:t>복합대입</a:t>
            </a:r>
            <a:r>
              <a:rPr lang="en-US" altLang="ko-KR" sz="3200" b="1" dirty="0"/>
              <a:t>, </a:t>
            </a:r>
            <a:r>
              <a:rPr lang="ko-KR" altLang="en-US" sz="3200" b="1" dirty="0" err="1"/>
              <a:t>증감연산자</a:t>
            </a:r>
            <a:r>
              <a:rPr lang="en-US" altLang="ko-KR" sz="3200" b="1" dirty="0"/>
              <a:t>)</a:t>
            </a:r>
          </a:p>
          <a:p>
            <a:r>
              <a:rPr lang="ko-KR" altLang="en-US" sz="3200" b="1" dirty="0"/>
              <a:t>     </a:t>
            </a:r>
            <a:r>
              <a:rPr lang="ko-KR" altLang="en-US" sz="3200" b="1" dirty="0" smtClean="0"/>
              <a:t> </a:t>
            </a:r>
            <a:r>
              <a:rPr lang="ko-KR" altLang="en-US" sz="2400" b="1" dirty="0" smtClean="0"/>
              <a:t>항과 </a:t>
            </a:r>
            <a:r>
              <a:rPr lang="ko-KR" altLang="en-US" sz="2400" b="1" dirty="0"/>
              <a:t>연산자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70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5" y="314677"/>
            <a:ext cx="10360653" cy="31857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63703" y="3625124"/>
            <a:ext cx="7725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% </a:t>
            </a:r>
            <a:r>
              <a:rPr lang="ko-KR" altLang="en-US" dirty="0" smtClean="0"/>
              <a:t>나머지 구하는 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 </a:t>
            </a:r>
            <a:r>
              <a:rPr lang="en-US" altLang="ko-KR" dirty="0" smtClean="0"/>
              <a:t>n </a:t>
            </a:r>
            <a:r>
              <a:rPr lang="ko-KR" altLang="en-US" dirty="0" smtClean="0"/>
              <a:t>의 나머지 범위는 </a:t>
            </a:r>
            <a:r>
              <a:rPr lang="en-US" altLang="ko-KR" dirty="0" smtClean="0"/>
              <a:t>0 ~ n-1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63703" y="476257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복합 대입 연산자</a:t>
            </a:r>
            <a:endParaRPr lang="en-US" altLang="ko-KR" sz="2400" b="1" dirty="0" smtClean="0"/>
          </a:p>
          <a:p>
            <a:endParaRPr lang="ko-KR" alt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대입 연산자와 다른 연산자가 함께 쓰임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4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549687"/>
            <a:ext cx="11379200" cy="60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3097" y="406728"/>
            <a:ext cx="10817772" cy="315627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증가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감소 연산자</a:t>
            </a:r>
          </a:p>
          <a:p>
            <a:r>
              <a:rPr lang="ko-KR" altLang="en-US" dirty="0" err="1" smtClean="0"/>
              <a:t>단항</a:t>
            </a:r>
            <a:r>
              <a:rPr lang="ko-KR" altLang="en-US" dirty="0" smtClean="0"/>
              <a:t> 연산자</a:t>
            </a:r>
          </a:p>
          <a:p>
            <a:r>
              <a:rPr lang="ko-KR" altLang="en-US" dirty="0" smtClean="0"/>
              <a:t>변수의 값을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더하거나 </a:t>
            </a:r>
            <a:r>
              <a:rPr lang="en-US" altLang="ko-KR" dirty="0" smtClean="0"/>
              <a:t>1 </a:t>
            </a:r>
            <a:r>
              <a:rPr lang="ko-KR" altLang="en-US" dirty="0" err="1" smtClean="0"/>
              <a:t>뺄때</a:t>
            </a:r>
            <a:r>
              <a:rPr lang="ko-KR" altLang="en-US" dirty="0" smtClean="0"/>
              <a:t> 사용</a:t>
            </a:r>
          </a:p>
          <a:p>
            <a:r>
              <a:rPr lang="ko-KR" altLang="en-US" dirty="0" smtClean="0"/>
              <a:t>연산자가 항의 앞에 있는가 뒤에 있는가에 따라 연산 시점과 결과가 달라짐</a:t>
            </a:r>
          </a:p>
          <a:p>
            <a:r>
              <a:rPr lang="ko-KR" altLang="en-US" dirty="0" smtClean="0"/>
              <a:t>문장</a:t>
            </a:r>
            <a:r>
              <a:rPr lang="en-US" altLang="ko-KR" dirty="0" smtClean="0"/>
              <a:t>(statement)</a:t>
            </a:r>
            <a:r>
              <a:rPr lang="ko-KR" altLang="en-US" dirty="0" smtClean="0"/>
              <a:t>의 끝</a:t>
            </a:r>
            <a:r>
              <a:rPr lang="en-US" altLang="ko-KR" dirty="0" smtClean="0"/>
              <a:t>(;)</a:t>
            </a:r>
            <a:r>
              <a:rPr lang="ko-KR" altLang="en-US" dirty="0" smtClean="0"/>
              <a:t>을 기준으로 연산 시점을 생각해야 함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96356"/>
            <a:ext cx="11751733" cy="26994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3097" y="5995801"/>
            <a:ext cx="51597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다음 강의</a:t>
            </a:r>
          </a:p>
          <a:p>
            <a:r>
              <a:rPr lang="en-US" altLang="ko-KR" dirty="0" smtClean="0"/>
              <a:t>12 </a:t>
            </a:r>
            <a:r>
              <a:rPr lang="ko-KR" altLang="en-US" dirty="0" smtClean="0"/>
              <a:t>자바의 연산자들 </a:t>
            </a:r>
            <a:r>
              <a:rPr lang="en-US" altLang="ko-KR" dirty="0" smtClean="0"/>
              <a:t>-2 (</a:t>
            </a:r>
            <a:r>
              <a:rPr lang="ko-KR" altLang="en-US" dirty="0" smtClean="0"/>
              <a:t>관계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 연산자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3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441435"/>
            <a:ext cx="10857089" cy="5869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/>
              <a:t>02. </a:t>
            </a:r>
            <a:r>
              <a:rPr lang="ko-KR" altLang="en-US" b="1" dirty="0" smtClean="0"/>
              <a:t>자바와 이클립스 설치하기</a:t>
            </a:r>
          </a:p>
          <a:p>
            <a:pPr marL="0" indent="0">
              <a:buNone/>
            </a:pPr>
            <a:r>
              <a:rPr lang="en-US" altLang="ko-KR" sz="2400" b="1" dirty="0" smtClean="0"/>
              <a:t>1. </a:t>
            </a:r>
            <a:r>
              <a:rPr lang="ko-KR" altLang="en-US" sz="2400" b="1" dirty="0" smtClean="0"/>
              <a:t>자바 설치 하기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sz="1800" dirty="0" smtClean="0"/>
              <a:t>자바 </a:t>
            </a:r>
            <a:r>
              <a:rPr lang="en-US" altLang="ko-KR" sz="1800" dirty="0" smtClean="0"/>
              <a:t>JDK </a:t>
            </a:r>
            <a:r>
              <a:rPr lang="ko-KR" altLang="en-US" sz="1800" dirty="0" smtClean="0"/>
              <a:t>설치</a:t>
            </a:r>
          </a:p>
          <a:p>
            <a:pPr marL="0" indent="0">
              <a:buNone/>
            </a:pPr>
            <a:r>
              <a:rPr lang="ko-KR" altLang="en-US" sz="1800" dirty="0" smtClean="0"/>
              <a:t> 자바 </a:t>
            </a:r>
            <a:r>
              <a:rPr lang="en-US" altLang="ko-KR" sz="1800" dirty="0" smtClean="0"/>
              <a:t>JRE </a:t>
            </a:r>
            <a:r>
              <a:rPr lang="ko-KR" altLang="en-US" sz="1800" dirty="0" smtClean="0"/>
              <a:t>설치</a:t>
            </a:r>
          </a:p>
          <a:p>
            <a:pPr marL="0" indent="0">
              <a:buNone/>
            </a:pPr>
            <a:r>
              <a:rPr lang="ko-KR" altLang="en-US" sz="1800" dirty="0" smtClean="0"/>
              <a:t> 자바는 유료화 이후 </a:t>
            </a:r>
            <a:r>
              <a:rPr lang="en-US" altLang="ko-KR" sz="1800" dirty="0" smtClean="0"/>
              <a:t>JRE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8.0</a:t>
            </a:r>
            <a:r>
              <a:rPr lang="ko-KR" altLang="en-US" sz="1800" dirty="0" smtClean="0"/>
              <a:t>까지만 무료 제공</a:t>
            </a:r>
          </a:p>
          <a:p>
            <a:pPr marL="0" indent="0">
              <a:buNone/>
            </a:pPr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이클립스 설치 하기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r>
              <a:rPr lang="ko-KR" altLang="en-US" sz="1800" dirty="0" smtClean="0"/>
              <a:t>이클립스 설치</a:t>
            </a:r>
          </a:p>
          <a:p>
            <a:pPr marL="0" indent="0">
              <a:buNone/>
            </a:pPr>
            <a:r>
              <a:rPr lang="ko-KR" altLang="en-US" sz="1800" dirty="0" smtClean="0"/>
              <a:t> 이클립스는 지속적으로 업그레이드 됨</a:t>
            </a:r>
          </a:p>
          <a:p>
            <a:endParaRPr lang="en-US" altLang="ko-KR" b="1" dirty="0" smtClean="0"/>
          </a:p>
          <a:p>
            <a:pPr marL="0" indent="0">
              <a:buNone/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다음 강의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sz="1800" dirty="0" smtClean="0"/>
              <a:t>03. </a:t>
            </a:r>
            <a:r>
              <a:rPr lang="ko-KR" altLang="en-US" sz="1800" dirty="0" smtClean="0"/>
              <a:t>자바 첫 프로그램 만들고 실행하기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244" y="1903269"/>
            <a:ext cx="3820058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0933" y="385709"/>
            <a:ext cx="11808178" cy="27413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/>
              <a:t>  </a:t>
            </a:r>
            <a:r>
              <a:rPr lang="en-US" altLang="ko-KR" sz="3200" b="1" dirty="0" smtClean="0"/>
              <a:t>12. </a:t>
            </a:r>
            <a:r>
              <a:rPr lang="ko-KR" altLang="en-US" sz="3200" b="1" dirty="0" smtClean="0"/>
              <a:t>자바의 연산자들 </a:t>
            </a:r>
            <a:r>
              <a:rPr lang="en-US" altLang="ko-KR" sz="3200" b="1" dirty="0" smtClean="0"/>
              <a:t>-2 (</a:t>
            </a:r>
            <a:r>
              <a:rPr lang="ko-KR" altLang="en-US" sz="3200" b="1" dirty="0" smtClean="0"/>
              <a:t>관계</a:t>
            </a:r>
            <a:r>
              <a:rPr lang="en-US" altLang="ko-KR" sz="3200" b="1" dirty="0" smtClean="0"/>
              <a:t>, </a:t>
            </a:r>
            <a:r>
              <a:rPr lang="ko-KR" altLang="en-US" sz="3200" b="1" dirty="0" smtClean="0"/>
              <a:t>논리 연산자</a:t>
            </a:r>
            <a:r>
              <a:rPr lang="en-US" altLang="ko-KR" sz="3200" b="1" dirty="0" smtClean="0"/>
              <a:t>)</a:t>
            </a:r>
          </a:p>
          <a:p>
            <a:pPr marL="0" indent="0">
              <a:buNone/>
            </a:pPr>
            <a:r>
              <a:rPr lang="ko-KR" altLang="en-US" b="1" dirty="0" smtClean="0"/>
              <a:t>  </a:t>
            </a:r>
            <a:r>
              <a:rPr lang="ko-KR" altLang="en-US" sz="2400" b="1" dirty="0" smtClean="0"/>
              <a:t>관계 연산자</a:t>
            </a:r>
            <a:endParaRPr lang="en-US" altLang="ko-KR" sz="2400" b="1" dirty="0" smtClean="0"/>
          </a:p>
          <a:p>
            <a:pPr marL="0" indent="0">
              <a:buNone/>
            </a:pPr>
            <a:endParaRPr lang="ko-KR" altLang="en-US" sz="2400" b="1" dirty="0" smtClean="0"/>
          </a:p>
          <a:p>
            <a:r>
              <a:rPr lang="ko-KR" altLang="en-US" sz="1800" dirty="0" smtClean="0"/>
              <a:t>이항 연산자</a:t>
            </a:r>
          </a:p>
          <a:p>
            <a:r>
              <a:rPr lang="ko-KR" altLang="en-US" sz="1800" dirty="0" smtClean="0"/>
              <a:t>연산의 결과가 </a:t>
            </a:r>
            <a:r>
              <a:rPr lang="en-US" altLang="ko-KR" sz="1800" dirty="0" smtClean="0"/>
              <a:t>true(</a:t>
            </a:r>
            <a:r>
              <a:rPr lang="ko-KR" altLang="en-US" sz="1800" dirty="0" smtClean="0"/>
              <a:t>참</a:t>
            </a:r>
            <a:r>
              <a:rPr lang="en-US" altLang="ko-KR" sz="1800" dirty="0" smtClean="0"/>
              <a:t>), false(</a:t>
            </a:r>
            <a:r>
              <a:rPr lang="ko-KR" altLang="en-US" sz="1800" dirty="0" smtClean="0"/>
              <a:t>거짓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으로 반환 됨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비교연산자</a:t>
            </a:r>
            <a:r>
              <a:rPr lang="ko-KR" altLang="en-US" sz="1800" dirty="0" smtClean="0"/>
              <a:t> 라고도 함</a:t>
            </a:r>
          </a:p>
          <a:p>
            <a:r>
              <a:rPr lang="ko-KR" altLang="en-US" sz="1800" dirty="0" err="1" smtClean="0"/>
              <a:t>조건문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반복문</a:t>
            </a:r>
            <a:r>
              <a:rPr lang="ko-KR" altLang="en-US" sz="1800" dirty="0" smtClean="0"/>
              <a:t> 의 조건식으로 많이 사용 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3127023"/>
            <a:ext cx="11921067" cy="35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9333"/>
            <a:ext cx="10515600" cy="647982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package ch12;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RealtionalTest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num1 = 5;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num2 = 3;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value = (num1 &gt;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(value);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&lt;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&gt;=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&lt;=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==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!= num2);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8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9" y="351665"/>
            <a:ext cx="11130844" cy="35317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75180" y="4772389"/>
            <a:ext cx="81640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논리 연산자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관계 연산자와 혼합하여 많이 사용 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연산의 결과가 </a:t>
            </a:r>
            <a:r>
              <a:rPr lang="en-US" altLang="ko-KR" dirty="0" smtClean="0"/>
              <a:t>true(</a:t>
            </a:r>
            <a:r>
              <a:rPr lang="ko-KR" altLang="en-US" dirty="0" smtClean="0"/>
              <a:t>참</a:t>
            </a:r>
            <a:r>
              <a:rPr lang="en-US" altLang="ko-KR" dirty="0" smtClean="0"/>
              <a:t>), false(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반환 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5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08993" y="-218152"/>
            <a:ext cx="895481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package</a:t>
            </a:r>
            <a:r>
              <a:rPr lang="ko-KR" altLang="en-US" dirty="0" smtClean="0"/>
              <a:t> ch12;</a:t>
            </a:r>
          </a:p>
          <a:p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LogicalTest</a:t>
            </a:r>
            <a:r>
              <a:rPr lang="ko-KR" altLang="en-US" dirty="0" smtClean="0"/>
              <a:t> {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</a:t>
            </a:r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main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String</a:t>
            </a:r>
            <a:r>
              <a:rPr lang="ko-KR" altLang="en-US" dirty="0" smtClean="0"/>
              <a:t>[] </a:t>
            </a:r>
            <a:r>
              <a:rPr lang="ko-KR" altLang="en-US" dirty="0" err="1" smtClean="0"/>
              <a:t>args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num1 = 10;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num2 = 20;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boolean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 = (num1 &gt; 0) &amp;&amp; (num2 &gt; 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 = (num1 &lt; 0) &amp;&amp; (num2 &gt; 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 = (num1 &gt; 0) || (num2 &gt; 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 = (num1 &lt; 0) || (num2 &gt; 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 = !(num1 &gt; 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flag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}</a:t>
            </a: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9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0" y="329504"/>
            <a:ext cx="11296676" cy="40392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7840" y="4571706"/>
            <a:ext cx="115259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논리 연산에서 모든 항이 실행되지 않는 경우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단락 회로 평가 </a:t>
            </a:r>
            <a:r>
              <a:rPr lang="en-US" altLang="ko-KR" sz="2400" b="1" dirty="0" smtClean="0"/>
              <a:t>(short circuit evaluation)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논리 곱</a:t>
            </a:r>
            <a:r>
              <a:rPr lang="en-US" altLang="ko-KR" dirty="0" smtClean="0"/>
              <a:t>(&amp;&amp;)</a:t>
            </a:r>
            <a:r>
              <a:rPr lang="ko-KR" altLang="en-US" dirty="0" smtClean="0"/>
              <a:t>은 두 항의 결과가 모두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일 때만 결과가 </a:t>
            </a:r>
            <a:r>
              <a:rPr lang="en-US" altLang="ko-KR" dirty="0" smtClean="0"/>
              <a:t>true</a:t>
            </a:r>
          </a:p>
          <a:p>
            <a:r>
              <a:rPr lang="en-US" altLang="ko-KR" dirty="0" smtClean="0"/>
              <a:t>  -- </a:t>
            </a:r>
            <a:r>
              <a:rPr lang="ko-KR" altLang="en-US" dirty="0" smtClean="0"/>
              <a:t>앞의 항의 결과가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이면 뒤 항의 결과를 평가하지 않음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논리 합</a:t>
            </a:r>
            <a:r>
              <a:rPr lang="en-US" altLang="ko-KR" dirty="0" smtClean="0"/>
              <a:t>(||)</a:t>
            </a:r>
            <a:r>
              <a:rPr lang="ko-KR" altLang="en-US" dirty="0" smtClean="0"/>
              <a:t>은 두 항의 결과가 모두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일 때만 결과가 </a:t>
            </a:r>
            <a:r>
              <a:rPr lang="en-US" altLang="ko-KR" dirty="0" smtClean="0"/>
              <a:t>false</a:t>
            </a:r>
          </a:p>
          <a:p>
            <a:r>
              <a:rPr lang="en-US" altLang="ko-KR" dirty="0" smtClean="0"/>
              <a:t>  -- </a:t>
            </a:r>
            <a:r>
              <a:rPr lang="ko-KR" altLang="en-US" dirty="0" smtClean="0"/>
              <a:t>앞의 항의 결과가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 뒤 항의 결과를 평가하지 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501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18897" y="197346"/>
            <a:ext cx="948033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package</a:t>
            </a:r>
            <a:r>
              <a:rPr lang="ko-KR" altLang="en-US" dirty="0" smtClean="0"/>
              <a:t> ch12;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ShortCircuit</a:t>
            </a:r>
            <a:r>
              <a:rPr lang="ko-KR" altLang="en-US" dirty="0" smtClean="0"/>
              <a:t> {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</a:t>
            </a:r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main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String</a:t>
            </a:r>
            <a:r>
              <a:rPr lang="ko-KR" altLang="en-US" dirty="0" smtClean="0"/>
              <a:t>[] </a:t>
            </a:r>
            <a:r>
              <a:rPr lang="ko-KR" altLang="en-US" dirty="0" err="1" smtClean="0"/>
              <a:t>args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num1 = 10;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 = 2;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boolean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value</a:t>
            </a:r>
            <a:r>
              <a:rPr lang="ko-KR" altLang="en-US" dirty="0" smtClean="0"/>
              <a:t> = ((num1 = num1 + 10 ) &lt; 10) &amp;&amp; ( ( 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 + 2 ) &lt; 10);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value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(num1);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value</a:t>
            </a:r>
            <a:r>
              <a:rPr lang="ko-KR" altLang="en-US" dirty="0" smtClean="0"/>
              <a:t> = ((num1 = num1 + 10 ) &lt; 10) || ( ( 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 = 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 + 2 ) &lt; 10);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value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(num1);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);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}</a:t>
            </a: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0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9" y="160511"/>
            <a:ext cx="10281925" cy="14289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25821" y="181306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다음 강의</a:t>
            </a:r>
          </a:p>
          <a:p>
            <a:r>
              <a:rPr lang="en-US" altLang="ko-KR" dirty="0" smtClean="0"/>
              <a:t>13. </a:t>
            </a:r>
            <a:r>
              <a:rPr lang="ko-KR" altLang="en-US" dirty="0" smtClean="0"/>
              <a:t>자바의 연산자들 </a:t>
            </a:r>
            <a:r>
              <a:rPr lang="en-US" altLang="ko-KR" dirty="0" smtClean="0"/>
              <a:t>-3 (</a:t>
            </a:r>
            <a:r>
              <a:rPr lang="ko-KR" altLang="en-US" dirty="0" smtClean="0"/>
              <a:t>조건 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비트 연산자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2829" y="3428063"/>
            <a:ext cx="968945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/>
              <a:t>조건 연산자</a:t>
            </a:r>
            <a:endParaRPr lang="en-US" altLang="ko-KR" sz="2400" b="1" dirty="0" smtClean="0"/>
          </a:p>
          <a:p>
            <a:endParaRPr lang="ko-KR" altLang="en-US" sz="24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삼항</a:t>
            </a:r>
            <a:r>
              <a:rPr lang="ko-KR" altLang="en-US" dirty="0" smtClean="0"/>
              <a:t> 연산자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조건식의 결과가 </a:t>
            </a:r>
            <a:r>
              <a:rPr lang="en-US" altLang="ko-KR" dirty="0" smtClean="0"/>
              <a:t>true(</a:t>
            </a:r>
            <a:r>
              <a:rPr lang="ko-KR" altLang="en-US" dirty="0" smtClean="0"/>
              <a:t>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경우와 </a:t>
            </a:r>
            <a:r>
              <a:rPr lang="en-US" altLang="ko-KR" dirty="0" smtClean="0"/>
              <a:t>false(</a:t>
            </a:r>
            <a:r>
              <a:rPr lang="ko-KR" altLang="en-US" dirty="0" smtClean="0"/>
              <a:t>거짓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경우에 따라 다른 결과가 수행됨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 smtClean="0"/>
              <a:t> if (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간단히 표현할 때 사용 할 수 있음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4" y="5124584"/>
            <a:ext cx="10265467" cy="15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1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6124"/>
            <a:ext cx="10515600" cy="65059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package ch13;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import </a:t>
            </a:r>
            <a:r>
              <a:rPr lang="en-US" altLang="ko-KR" dirty="0" err="1" smtClean="0"/>
              <a:t>java.util.Scanner</a:t>
            </a:r>
            <a:r>
              <a:rPr lang="en-US" altLang="ko-KR" dirty="0" smtClean="0"/>
              <a:t>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ConditionTest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max;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smtClean="0"/>
              <a:t>입력 받은 두 수중 큰 수를 출력하세요</a:t>
            </a:r>
            <a:r>
              <a:rPr lang="en-US" altLang="ko-KR" dirty="0" smtClean="0"/>
              <a:t>\n ");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Scanner </a:t>
            </a:r>
            <a:r>
              <a:rPr lang="en-US" altLang="ko-KR" dirty="0" err="1" smtClean="0"/>
              <a:t>scanner</a:t>
            </a:r>
            <a:r>
              <a:rPr lang="en-US" altLang="ko-KR" dirty="0" smtClean="0"/>
              <a:t> = new Scanner(System.in);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1:");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 = </a:t>
            </a:r>
            <a:r>
              <a:rPr lang="en-US" altLang="ko-KR" dirty="0" err="1" smtClean="0"/>
              <a:t>scanner.nextInt</a:t>
            </a:r>
            <a:r>
              <a:rPr lang="en-US" altLang="ko-KR" dirty="0" smtClean="0"/>
              <a:t>();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2:");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 = </a:t>
            </a:r>
            <a:r>
              <a:rPr lang="en-US" altLang="ko-KR" dirty="0" err="1" smtClean="0"/>
              <a:t>scanner.nextInt</a:t>
            </a:r>
            <a:r>
              <a:rPr lang="en-US" altLang="ko-KR" dirty="0" smtClean="0"/>
              <a:t>();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max = (x &gt; y)? x : y;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(max);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5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31711" y="808908"/>
            <a:ext cx="10515600" cy="3040603"/>
          </a:xfrm>
        </p:spPr>
        <p:txBody>
          <a:bodyPr/>
          <a:lstStyle/>
          <a:p>
            <a:r>
              <a:rPr lang="ko-KR" altLang="en-US" sz="1800" dirty="0" smtClean="0"/>
              <a:t>비트 연산자</a:t>
            </a:r>
            <a:endParaRPr lang="en-US" altLang="ko-KR" sz="1800" dirty="0"/>
          </a:p>
          <a:p>
            <a:r>
              <a:rPr lang="ko-KR" altLang="en-US" sz="1800" dirty="0" smtClean="0"/>
              <a:t>대입연산자와 다른 연산자가 함께 쓰임</a:t>
            </a:r>
          </a:p>
          <a:p>
            <a:r>
              <a:rPr lang="ko-KR" altLang="en-US" sz="1800" dirty="0" smtClean="0"/>
              <a:t>마스크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특정 비트를 가리고 몇 개의 비트 값만 사용할 때</a:t>
            </a:r>
          </a:p>
          <a:p>
            <a:r>
              <a:rPr lang="ko-KR" altLang="en-US" sz="1800" dirty="0" err="1" smtClean="0"/>
              <a:t>비트켜기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특정 비트들 만을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로 설정해서 사용하고 싶을 때</a:t>
            </a:r>
            <a:br>
              <a:rPr lang="ko-KR" altLang="en-US" sz="1800" dirty="0" smtClean="0"/>
            </a:br>
            <a:r>
              <a:rPr lang="ko-KR" altLang="en-US" sz="1800" dirty="0" smtClean="0"/>
              <a:t>예</a:t>
            </a:r>
            <a:r>
              <a:rPr lang="en-US" altLang="ko-KR" sz="1800" dirty="0" smtClean="0"/>
              <a:t>) &amp; 00001111 ( </a:t>
            </a:r>
            <a:r>
              <a:rPr lang="ko-KR" altLang="en-US" sz="1800" dirty="0" smtClean="0"/>
              <a:t>하위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비트 중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인 비트만 꺼내기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err="1" smtClean="0"/>
              <a:t>비트끄기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특정 비트들 만을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설정해서 사용하고 싶을 때</a:t>
            </a:r>
            <a:br>
              <a:rPr lang="ko-KR" altLang="en-US" sz="1800" dirty="0" smtClean="0"/>
            </a:br>
            <a:r>
              <a:rPr lang="ko-KR" altLang="en-US" sz="1800" dirty="0" smtClean="0"/>
              <a:t>예</a:t>
            </a:r>
            <a:r>
              <a:rPr lang="en-US" altLang="ko-KR" sz="1800" dirty="0" smtClean="0"/>
              <a:t>) | 11110000 ( </a:t>
            </a:r>
            <a:r>
              <a:rPr lang="ko-KR" altLang="en-US" sz="1800" dirty="0" smtClean="0"/>
              <a:t>하위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비트 중 </a:t>
            </a:r>
            <a:r>
              <a:rPr lang="en-US" altLang="ko-KR" sz="1800" dirty="0" smtClean="0"/>
              <a:t>0 </a:t>
            </a:r>
            <a:r>
              <a:rPr lang="ko-KR" altLang="en-US" sz="1800" dirty="0" smtClean="0"/>
              <a:t>인 비트만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만들기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smtClean="0"/>
              <a:t>비트 </a:t>
            </a:r>
            <a:r>
              <a:rPr lang="ko-KR" altLang="en-US" sz="1800" dirty="0" err="1" smtClean="0"/>
              <a:t>토글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모든 비트들을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로</a:t>
            </a:r>
            <a:r>
              <a:rPr lang="en-US" altLang="ko-KR" sz="1800" dirty="0" smtClean="0"/>
              <a:t>, 1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바꾸고 싶을 때</a:t>
            </a:r>
          </a:p>
        </p:txBody>
      </p:sp>
    </p:spTree>
    <p:extLst>
      <p:ext uri="{BB962C8B-B14F-4D97-AF65-F5344CB8AC3E}">
        <p14:creationId xmlns:p14="http://schemas.microsoft.com/office/powerpoint/2010/main" val="33974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4" y="270563"/>
            <a:ext cx="11021565" cy="62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457199"/>
            <a:ext cx="11582400" cy="62835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246" y="0"/>
            <a:ext cx="383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설치하기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93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57654"/>
            <a:ext cx="10515600" cy="643233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package ch13;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public class </a:t>
            </a:r>
            <a:r>
              <a:rPr lang="en-US" altLang="ko-KR" dirty="0" err="1" smtClean="0"/>
              <a:t>BitTest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{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num1 = 5;  	// 00000101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num2 = 10; 	// 00001010</a:t>
            </a:r>
          </a:p>
          <a:p>
            <a:pPr marL="0" indent="0">
              <a:buNone/>
            </a:pPr>
            <a:r>
              <a:rPr lang="en-US" altLang="ko-KR" dirty="0" smtClean="0"/>
              <a:t>		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|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&amp;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^ num2);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(~num1);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&lt;&lt; 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 &lt;&lt;= 2);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 smtClean="0"/>
              <a:t>(num1);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</a:p>
          <a:p>
            <a:pPr marL="0" indent="0">
              <a:buNone/>
            </a:pPr>
            <a:r>
              <a:rPr lang="en-US" altLang="ko-KR" dirty="0" smtClean="0"/>
              <a:t>	}</a:t>
            </a:r>
          </a:p>
          <a:p>
            <a:pPr marL="0" indent="0">
              <a:buNone/>
            </a:pPr>
            <a:r>
              <a:rPr lang="en-US" altLang="ko-KR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4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38" y="340641"/>
            <a:ext cx="10253139" cy="193971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0228" y="2392996"/>
            <a:ext cx="2265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0" y="2762328"/>
            <a:ext cx="10723467" cy="27302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30014" y="578253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 smtClean="0"/>
              <a:t>다음 강의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14. </a:t>
            </a:r>
            <a:r>
              <a:rPr lang="ko-KR" altLang="en-US" dirty="0" smtClean="0"/>
              <a:t>조 건 문 </a:t>
            </a:r>
            <a:r>
              <a:rPr lang="en-US" altLang="ko-KR" dirty="0" smtClean="0"/>
              <a:t>- if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만약에</a:t>
            </a:r>
            <a:r>
              <a:rPr lang="en-US" altLang="ko-KR" dirty="0" smtClean="0"/>
              <a:t>... 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8372" y="282223"/>
            <a:ext cx="11529849" cy="41204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600" b="1" dirty="0" smtClean="0"/>
              <a:t>  14. </a:t>
            </a:r>
            <a:r>
              <a:rPr lang="ko-KR" altLang="en-US" sz="2600" b="1" dirty="0" err="1" smtClean="0"/>
              <a:t>조건문</a:t>
            </a:r>
            <a:r>
              <a:rPr lang="ko-KR" altLang="en-US" sz="2600" b="1" dirty="0" smtClean="0"/>
              <a:t> </a:t>
            </a:r>
            <a:r>
              <a:rPr lang="en-US" altLang="ko-KR" sz="2600" b="1" dirty="0" smtClean="0"/>
              <a:t>- if </a:t>
            </a:r>
            <a:r>
              <a:rPr lang="ko-KR" altLang="en-US" sz="2600" b="1" dirty="0" smtClean="0"/>
              <a:t>문</a:t>
            </a:r>
            <a:r>
              <a:rPr lang="en-US" altLang="ko-KR" sz="2600" b="1" dirty="0" smtClean="0"/>
              <a:t>(</a:t>
            </a:r>
            <a:r>
              <a:rPr lang="ko-KR" altLang="en-US" sz="2600" b="1" dirty="0" smtClean="0"/>
              <a:t>만약에</a:t>
            </a:r>
            <a:r>
              <a:rPr lang="en-US" altLang="ko-KR" sz="2600" b="1" dirty="0" smtClean="0"/>
              <a:t>... </a:t>
            </a:r>
            <a:r>
              <a:rPr lang="ko-KR" altLang="en-US" sz="2600" b="1" dirty="0" smtClean="0"/>
              <a:t>라면</a:t>
            </a:r>
            <a:r>
              <a:rPr lang="en-US" altLang="ko-KR" sz="2600" b="1" dirty="0" smtClean="0"/>
              <a:t>)</a:t>
            </a:r>
          </a:p>
          <a:p>
            <a:pPr marL="0" indent="0">
              <a:buNone/>
            </a:pPr>
            <a:r>
              <a:rPr lang="ko-KR" altLang="en-US" sz="2600" b="1" dirty="0" smtClean="0"/>
              <a:t>  </a:t>
            </a:r>
            <a:r>
              <a:rPr lang="ko-KR" altLang="en-US" sz="2200" b="1" dirty="0" err="1" smtClean="0"/>
              <a:t>조건문</a:t>
            </a:r>
            <a:r>
              <a:rPr lang="ko-KR" altLang="en-US" sz="2200" b="1" dirty="0" smtClean="0"/>
              <a:t> 이란</a:t>
            </a:r>
            <a:r>
              <a:rPr lang="en-US" altLang="ko-KR" sz="2200" b="1" dirty="0" smtClean="0"/>
              <a:t>?</a:t>
            </a:r>
          </a:p>
          <a:p>
            <a:r>
              <a:rPr lang="ko-KR" altLang="en-US" sz="1800" dirty="0" smtClean="0"/>
              <a:t>주어진 조건에 따라 다른 실행이 이루어 지도록 구현</a:t>
            </a:r>
          </a:p>
          <a:p>
            <a:r>
              <a:rPr lang="en-US" altLang="ko-KR" sz="1800" dirty="0" smtClean="0"/>
              <a:t>'</a:t>
            </a:r>
            <a:r>
              <a:rPr lang="ko-KR" altLang="en-US" sz="1800" dirty="0" smtClean="0"/>
              <a:t>재산이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억 이상이면 </a:t>
            </a:r>
            <a:r>
              <a:rPr lang="en-US" altLang="ko-KR" sz="1800" dirty="0" smtClean="0"/>
              <a:t>100</a:t>
            </a:r>
            <a:r>
              <a:rPr lang="ko-KR" altLang="en-US" sz="1800" dirty="0" smtClean="0"/>
              <a:t>만원을 세금으로 낸다 그렇지 않으면 내지 않는다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' </a:t>
            </a:r>
            <a:r>
              <a:rPr lang="ko-KR" altLang="en-US" sz="1800" dirty="0" smtClean="0"/>
              <a:t>를 구현 한다면</a:t>
            </a:r>
          </a:p>
          <a:p>
            <a:pPr marL="0" indent="0">
              <a:buNone/>
            </a:pPr>
            <a:r>
              <a:rPr lang="ko-KR" altLang="en-US" sz="1800" dirty="0" smtClean="0"/>
              <a:t>만약에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재산이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억 이상이면</a:t>
            </a:r>
            <a:r>
              <a:rPr lang="en-US" altLang="ko-KR" sz="1800" dirty="0" smtClean="0"/>
              <a:t>){ </a:t>
            </a:r>
            <a:br>
              <a:rPr lang="en-US" altLang="ko-KR" sz="1800" dirty="0" smtClean="0"/>
            </a:br>
            <a:r>
              <a:rPr lang="ko-KR" altLang="en-US" sz="1800" dirty="0" smtClean="0"/>
              <a:t>세금을 </a:t>
            </a:r>
            <a:r>
              <a:rPr lang="en-US" altLang="ko-KR" sz="1800" dirty="0" smtClean="0"/>
              <a:t>100</a:t>
            </a:r>
            <a:r>
              <a:rPr lang="ko-KR" altLang="en-US" sz="1800" dirty="0" smtClean="0"/>
              <a:t>만원 낸다 </a:t>
            </a:r>
            <a:br>
              <a:rPr lang="ko-KR" altLang="en-US" sz="1800" dirty="0" smtClean="0"/>
            </a:br>
            <a:r>
              <a:rPr lang="en-US" altLang="ko-KR" sz="1800" dirty="0" smtClean="0"/>
              <a:t>} </a:t>
            </a:r>
            <a:br>
              <a:rPr lang="en-US" altLang="ko-KR" sz="1800" dirty="0" smtClean="0"/>
            </a:br>
            <a:r>
              <a:rPr lang="ko-KR" altLang="en-US" sz="1800" dirty="0" smtClean="0"/>
              <a:t>그렇지 않으면 </a:t>
            </a:r>
            <a:r>
              <a:rPr lang="en-US" altLang="ko-KR" sz="1800" dirty="0" smtClean="0"/>
              <a:t>{ </a:t>
            </a:r>
            <a:br>
              <a:rPr lang="en-US" altLang="ko-KR" sz="1800" dirty="0" smtClean="0"/>
            </a:br>
            <a:r>
              <a:rPr lang="ko-KR" altLang="en-US" sz="1800" dirty="0" smtClean="0"/>
              <a:t>세금을 내지 않는다 </a:t>
            </a:r>
            <a:br>
              <a:rPr lang="ko-KR" altLang="en-US" sz="1800" dirty="0" smtClean="0"/>
            </a:br>
            <a:r>
              <a:rPr lang="en-US" altLang="ko-KR" sz="1800" dirty="0" smtClean="0"/>
              <a:t>}</a:t>
            </a:r>
          </a:p>
          <a:p>
            <a:r>
              <a:rPr lang="en-US" altLang="ko-KR" sz="1800" dirty="0" smtClean="0"/>
              <a:t>if</a:t>
            </a:r>
            <a:r>
              <a:rPr lang="ko-KR" altLang="en-US" sz="1800" dirty="0" smtClean="0"/>
              <a:t>문 문법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8372" y="4800503"/>
            <a:ext cx="99926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if(</a:t>
            </a:r>
            <a:r>
              <a:rPr lang="ko-KR" altLang="en-US" sz="2000" dirty="0" smtClean="0"/>
              <a:t>조건식</a:t>
            </a:r>
            <a:r>
              <a:rPr lang="en-US" altLang="ko-KR" sz="2000" dirty="0" smtClean="0"/>
              <a:t>){</a:t>
            </a:r>
          </a:p>
          <a:p>
            <a:r>
              <a:rPr lang="en-US" altLang="ko-KR" sz="2000" dirty="0" smtClean="0"/>
              <a:t>  </a:t>
            </a:r>
            <a:r>
              <a:rPr lang="ko-KR" altLang="en-US" sz="2000" dirty="0" err="1" smtClean="0"/>
              <a:t>수행문</a:t>
            </a:r>
            <a:r>
              <a:rPr lang="en-US" altLang="ko-KR" sz="2000" dirty="0" smtClean="0"/>
              <a:t>;      // </a:t>
            </a:r>
            <a:r>
              <a:rPr lang="ko-KR" altLang="en-US" sz="2000" dirty="0" smtClean="0"/>
              <a:t>조건식이 </a:t>
            </a:r>
            <a:r>
              <a:rPr lang="en-US" altLang="ko-KR" sz="2000" dirty="0" smtClean="0"/>
              <a:t>'</a:t>
            </a:r>
            <a:r>
              <a:rPr lang="ko-KR" altLang="en-US" sz="2000" dirty="0" smtClean="0"/>
              <a:t>참</a:t>
            </a:r>
            <a:r>
              <a:rPr lang="en-US" altLang="ko-KR" sz="2000" dirty="0" smtClean="0"/>
              <a:t>'</a:t>
            </a:r>
            <a:r>
              <a:rPr lang="ko-KR" altLang="en-US" sz="2000" dirty="0" smtClean="0"/>
              <a:t>인 경우에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조건에 맞는 경우</a:t>
            </a:r>
            <a:r>
              <a:rPr lang="en-US" altLang="ko-KR" sz="2000" dirty="0" smtClean="0"/>
              <a:t>) </a:t>
            </a:r>
            <a:r>
              <a:rPr lang="ko-KR" altLang="en-US" sz="2000" dirty="0" err="1" smtClean="0"/>
              <a:t>수행문이</a:t>
            </a:r>
            <a:r>
              <a:rPr lang="ko-KR" altLang="en-US" sz="2000" dirty="0" smtClean="0"/>
              <a:t> 수행됨 </a:t>
            </a:r>
          </a:p>
          <a:p>
            <a:r>
              <a:rPr lang="ko-KR" altLang="en-US" sz="2000" dirty="0" smtClean="0"/>
              <a:t> </a:t>
            </a:r>
            <a:r>
              <a:rPr lang="en-US" altLang="ko-KR" sz="2000" dirty="0" smtClean="0"/>
              <a:t>}             // </a:t>
            </a:r>
            <a:r>
              <a:rPr lang="ko-KR" altLang="en-US" sz="2000" dirty="0" smtClean="0"/>
              <a:t>조건식이 </a:t>
            </a:r>
            <a:r>
              <a:rPr lang="en-US" altLang="ko-KR" sz="2000" dirty="0" smtClean="0"/>
              <a:t>'</a:t>
            </a:r>
            <a:r>
              <a:rPr lang="ko-KR" altLang="en-US" sz="2000" dirty="0" smtClean="0"/>
              <a:t>참</a:t>
            </a:r>
            <a:r>
              <a:rPr lang="en-US" altLang="ko-KR" sz="2000" dirty="0" smtClean="0"/>
              <a:t>'</a:t>
            </a:r>
            <a:r>
              <a:rPr lang="ko-KR" altLang="en-US" sz="2000" dirty="0" smtClean="0"/>
              <a:t>이 아니면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조건에 맞지 않는 경우</a:t>
            </a:r>
            <a:r>
              <a:rPr lang="en-US" altLang="ko-KR" sz="2000" dirty="0" smtClean="0"/>
              <a:t>) </a:t>
            </a:r>
            <a:r>
              <a:rPr lang="ko-KR" altLang="en-US" sz="2000" dirty="0" err="1" smtClean="0"/>
              <a:t>수행문이</a:t>
            </a:r>
            <a:r>
              <a:rPr lang="ko-KR" altLang="en-US" sz="2000" dirty="0" smtClean="0"/>
              <a:t> 수행되지 않음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2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5442" y="312135"/>
            <a:ext cx="10515600" cy="4248575"/>
          </a:xfrm>
        </p:spPr>
        <p:txBody>
          <a:bodyPr/>
          <a:lstStyle/>
          <a:p>
            <a:r>
              <a:rPr lang="en-US" altLang="ko-KR" dirty="0" smtClean="0"/>
              <a:t>if - else </a:t>
            </a:r>
            <a:r>
              <a:rPr lang="ko-KR" altLang="en-US" dirty="0" smtClean="0"/>
              <a:t>문 문법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75442" y="1097594"/>
            <a:ext cx="101715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err="1" smtClean="0"/>
              <a:t>if</a:t>
            </a:r>
            <a:r>
              <a:rPr lang="ko-KR" altLang="en-US" sz="2800" dirty="0" smtClean="0"/>
              <a:t>( 조건식) {</a:t>
            </a:r>
          </a:p>
          <a:p>
            <a:r>
              <a:rPr lang="ko-KR" altLang="en-US" sz="2800" dirty="0" smtClean="0"/>
              <a:t>    수행문1;   // 조건식이 '</a:t>
            </a:r>
            <a:r>
              <a:rPr lang="ko-KR" altLang="en-US" sz="2800" dirty="0" err="1" smtClean="0"/>
              <a:t>참'인</a:t>
            </a:r>
            <a:r>
              <a:rPr lang="ko-KR" altLang="en-US" sz="2800" dirty="0" smtClean="0"/>
              <a:t> 경우에 수행됨</a:t>
            </a:r>
          </a:p>
          <a:p>
            <a:r>
              <a:rPr lang="ko-KR" altLang="en-US" sz="2800" dirty="0" smtClean="0"/>
              <a:t>}</a:t>
            </a:r>
          </a:p>
          <a:p>
            <a:r>
              <a:rPr lang="ko-KR" altLang="en-US" sz="2800" dirty="0" err="1" smtClean="0"/>
              <a:t>else</a:t>
            </a:r>
            <a:r>
              <a:rPr lang="ko-KR" altLang="en-US" sz="2800" dirty="0" smtClean="0"/>
              <a:t>{</a:t>
            </a:r>
          </a:p>
          <a:p>
            <a:r>
              <a:rPr lang="ko-KR" altLang="en-US" sz="2800" dirty="0" smtClean="0"/>
              <a:t>    수행문2;    // 조건식이 '</a:t>
            </a:r>
            <a:r>
              <a:rPr lang="ko-KR" altLang="en-US" sz="2800" dirty="0" err="1" smtClean="0"/>
              <a:t>참'이</a:t>
            </a:r>
            <a:r>
              <a:rPr lang="ko-KR" altLang="en-US" sz="2800" dirty="0" smtClean="0"/>
              <a:t> 아닌 경우에 수행됨</a:t>
            </a:r>
          </a:p>
          <a:p>
            <a:r>
              <a:rPr lang="ko-KR" altLang="en-US" sz="2800" dirty="0" smtClean="0"/>
              <a:t>}</a:t>
            </a:r>
            <a:endParaRPr lang="ko-KR" altLang="en-US" sz="2800" dirty="0"/>
          </a:p>
        </p:txBody>
      </p:sp>
      <p:sp>
        <p:nvSpPr>
          <p:cNvPr id="6" name="직사각형 5"/>
          <p:cNvSpPr/>
          <p:nvPr/>
        </p:nvSpPr>
        <p:spPr>
          <a:xfrm>
            <a:off x="778642" y="4560709"/>
            <a:ext cx="57914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if - else </a:t>
            </a:r>
            <a:r>
              <a:rPr lang="ko-KR" altLang="en-US" sz="2800" dirty="0" smtClean="0"/>
              <a:t>예제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72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2164" y="158045"/>
            <a:ext cx="899841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 smtClean="0"/>
              <a:t>package</a:t>
            </a:r>
            <a:r>
              <a:rPr lang="ko-KR" altLang="en-US" sz="2000" dirty="0" smtClean="0"/>
              <a:t> ch14;</a:t>
            </a:r>
          </a:p>
          <a:p>
            <a:endParaRPr lang="ko-KR" altLang="en-US" sz="2000" dirty="0" smtClean="0"/>
          </a:p>
          <a:p>
            <a:r>
              <a:rPr lang="ko-KR" altLang="en-US" sz="2000" dirty="0" err="1" smtClean="0"/>
              <a:t>import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java.util.Scanner</a:t>
            </a:r>
            <a:r>
              <a:rPr lang="ko-KR" altLang="en-US" sz="2000" dirty="0" smtClean="0"/>
              <a:t>;</a:t>
            </a:r>
          </a:p>
          <a:p>
            <a:endParaRPr lang="ko-KR" altLang="en-US" sz="2000" dirty="0" smtClean="0"/>
          </a:p>
          <a:p>
            <a:r>
              <a:rPr lang="ko-KR" altLang="en-US" sz="2000" dirty="0" err="1" smtClean="0"/>
              <a:t>public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class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IfElseTest</a:t>
            </a:r>
            <a:r>
              <a:rPr lang="ko-KR" altLang="en-US" sz="2000" dirty="0" smtClean="0"/>
              <a:t> {</a:t>
            </a: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	</a:t>
            </a:r>
            <a:r>
              <a:rPr lang="ko-KR" altLang="en-US" sz="2000" dirty="0" err="1" smtClean="0"/>
              <a:t>public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static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void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main</a:t>
            </a:r>
            <a:r>
              <a:rPr lang="ko-KR" altLang="en-US" sz="2000" dirty="0" smtClean="0"/>
              <a:t>(</a:t>
            </a:r>
            <a:r>
              <a:rPr lang="ko-KR" altLang="en-US" sz="2000" dirty="0" err="1" smtClean="0"/>
              <a:t>String</a:t>
            </a:r>
            <a:r>
              <a:rPr lang="ko-KR" altLang="en-US" sz="2000" dirty="0" smtClean="0"/>
              <a:t>[] </a:t>
            </a:r>
            <a:r>
              <a:rPr lang="ko-KR" altLang="en-US" sz="2000" dirty="0" err="1" smtClean="0"/>
              <a:t>args</a:t>
            </a:r>
            <a:r>
              <a:rPr lang="ko-KR" altLang="en-US" sz="2000" dirty="0" smtClean="0"/>
              <a:t>) {</a:t>
            </a: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		</a:t>
            </a:r>
            <a:r>
              <a:rPr lang="ko-KR" altLang="en-US" sz="2000" dirty="0" err="1" smtClean="0"/>
              <a:t>int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age</a:t>
            </a:r>
            <a:r>
              <a:rPr lang="ko-KR" altLang="en-US" sz="2000" dirty="0" smtClean="0"/>
              <a:t> = 7;</a:t>
            </a:r>
          </a:p>
          <a:p>
            <a:endParaRPr lang="ko-KR" altLang="en-US" sz="2000" dirty="0" smtClean="0"/>
          </a:p>
          <a:p>
            <a:r>
              <a:rPr lang="ko-KR" altLang="en-US" sz="2000" dirty="0" smtClean="0"/>
              <a:t>		//</a:t>
            </a:r>
            <a:r>
              <a:rPr lang="ko-KR" altLang="en-US" sz="2000" dirty="0" err="1" smtClean="0"/>
              <a:t>Scanner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scanner</a:t>
            </a:r>
            <a:r>
              <a:rPr lang="ko-KR" altLang="en-US" sz="2000" dirty="0" smtClean="0"/>
              <a:t> = </a:t>
            </a:r>
            <a:r>
              <a:rPr lang="ko-KR" altLang="en-US" sz="2000" dirty="0" err="1" smtClean="0"/>
              <a:t>new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Scanner</a:t>
            </a:r>
            <a:r>
              <a:rPr lang="ko-KR" altLang="en-US" sz="2000" dirty="0" smtClean="0"/>
              <a:t>(</a:t>
            </a:r>
            <a:r>
              <a:rPr lang="ko-KR" altLang="en-US" sz="2000" dirty="0" err="1" smtClean="0"/>
              <a:t>System.in</a:t>
            </a:r>
            <a:r>
              <a:rPr lang="ko-KR" altLang="en-US" sz="2000" dirty="0" smtClean="0"/>
              <a:t>);</a:t>
            </a:r>
          </a:p>
          <a:p>
            <a:r>
              <a:rPr lang="ko-KR" altLang="en-US" sz="2000" dirty="0" smtClean="0"/>
              <a:t>		//</a:t>
            </a:r>
            <a:r>
              <a:rPr lang="ko-KR" altLang="en-US" sz="2000" dirty="0" err="1" smtClean="0"/>
              <a:t>int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age</a:t>
            </a:r>
            <a:r>
              <a:rPr lang="ko-KR" altLang="en-US" sz="2000" dirty="0" smtClean="0"/>
              <a:t> = </a:t>
            </a:r>
            <a:r>
              <a:rPr lang="ko-KR" altLang="en-US" sz="2000" dirty="0" err="1" smtClean="0"/>
              <a:t>scanner.nextInt</a:t>
            </a:r>
            <a:r>
              <a:rPr lang="ko-KR" altLang="en-US" sz="2000" dirty="0" smtClean="0"/>
              <a:t>();</a:t>
            </a:r>
          </a:p>
          <a:p>
            <a:r>
              <a:rPr lang="ko-KR" altLang="en-US" sz="2000" dirty="0" smtClean="0"/>
              <a:t>		</a:t>
            </a:r>
          </a:p>
          <a:p>
            <a:r>
              <a:rPr lang="ko-KR" altLang="en-US" sz="2000" dirty="0" smtClean="0"/>
              <a:t>		</a:t>
            </a:r>
            <a:r>
              <a:rPr lang="ko-KR" altLang="en-US" sz="2000" dirty="0" err="1" smtClean="0"/>
              <a:t>if</a:t>
            </a:r>
            <a:r>
              <a:rPr lang="ko-KR" altLang="en-US" sz="2000" dirty="0" smtClean="0"/>
              <a:t>( </a:t>
            </a:r>
            <a:r>
              <a:rPr lang="ko-KR" altLang="en-US" sz="2000" dirty="0" err="1" smtClean="0"/>
              <a:t>age</a:t>
            </a:r>
            <a:r>
              <a:rPr lang="ko-KR" altLang="en-US" sz="2000" dirty="0" smtClean="0"/>
              <a:t> &gt;= 8) {</a:t>
            </a:r>
          </a:p>
          <a:p>
            <a:r>
              <a:rPr lang="ko-KR" altLang="en-US" sz="2000" dirty="0" smtClean="0"/>
              <a:t>			</a:t>
            </a:r>
            <a:r>
              <a:rPr lang="ko-KR" altLang="en-US" sz="2000" dirty="0" err="1" smtClean="0"/>
              <a:t>System.out.println</a:t>
            </a:r>
            <a:r>
              <a:rPr lang="ko-KR" altLang="en-US" sz="2000" dirty="0" smtClean="0"/>
              <a:t>("학교에 다닙니다");</a:t>
            </a:r>
          </a:p>
          <a:p>
            <a:r>
              <a:rPr lang="ko-KR" altLang="en-US" sz="2000" dirty="0" smtClean="0"/>
              <a:t>		}</a:t>
            </a:r>
          </a:p>
          <a:p>
            <a:r>
              <a:rPr lang="ko-KR" altLang="en-US" sz="2000" dirty="0" smtClean="0"/>
              <a:t>		</a:t>
            </a:r>
            <a:r>
              <a:rPr lang="ko-KR" altLang="en-US" sz="2000" dirty="0" err="1" smtClean="0"/>
              <a:t>else</a:t>
            </a:r>
            <a:r>
              <a:rPr lang="ko-KR" altLang="en-US" sz="2000" dirty="0" smtClean="0"/>
              <a:t> {</a:t>
            </a:r>
          </a:p>
          <a:p>
            <a:r>
              <a:rPr lang="ko-KR" altLang="en-US" sz="2000" dirty="0" smtClean="0"/>
              <a:t>			</a:t>
            </a:r>
            <a:r>
              <a:rPr lang="ko-KR" altLang="en-US" sz="2000" dirty="0" err="1" smtClean="0"/>
              <a:t>System.out.println</a:t>
            </a:r>
            <a:r>
              <a:rPr lang="ko-KR" altLang="en-US" sz="2000" dirty="0" smtClean="0"/>
              <a:t>("학교에 다니지 않습니다.");</a:t>
            </a:r>
          </a:p>
          <a:p>
            <a:r>
              <a:rPr lang="ko-KR" altLang="en-US" sz="2000" dirty="0" smtClean="0"/>
              <a:t>		}</a:t>
            </a:r>
          </a:p>
          <a:p>
            <a:r>
              <a:rPr lang="ko-KR" altLang="en-US" sz="2000" dirty="0" smtClean="0"/>
              <a:t>	}</a:t>
            </a:r>
          </a:p>
          <a:p>
            <a:r>
              <a:rPr lang="ko-KR" altLang="en-US" sz="2000" dirty="0" smtClean="0"/>
              <a:t>}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7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489" y="113278"/>
            <a:ext cx="10515600" cy="812411"/>
          </a:xfrm>
        </p:spPr>
        <p:txBody>
          <a:bodyPr>
            <a:normAutofit lnSpcReduction="10000"/>
          </a:bodyPr>
          <a:lstStyle/>
          <a:p>
            <a:r>
              <a:rPr lang="ko-KR" altLang="en-US" sz="2400" b="1" dirty="0" smtClean="0"/>
              <a:t>다음 강의</a:t>
            </a:r>
          </a:p>
          <a:p>
            <a:r>
              <a:rPr lang="en-US" altLang="ko-KR" sz="1800" dirty="0" smtClean="0"/>
              <a:t>15. </a:t>
            </a:r>
            <a:r>
              <a:rPr lang="ko-KR" altLang="en-US" sz="1800" dirty="0" smtClean="0"/>
              <a:t>조건이 여러 개 일 때의 </a:t>
            </a:r>
            <a:r>
              <a:rPr lang="en-US" altLang="ko-KR" sz="1800" dirty="0" smtClean="0"/>
              <a:t>if </a:t>
            </a:r>
            <a:r>
              <a:rPr lang="ko-KR" altLang="en-US" sz="1800" dirty="0" smtClean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0524" y="925689"/>
            <a:ext cx="107450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/>
              <a:t> if-else </a:t>
            </a:r>
            <a:r>
              <a:rPr lang="en-US" altLang="ko-KR" sz="2400" b="1" dirty="0" err="1" smtClean="0"/>
              <a:t>if-else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  <a:p>
            <a:endParaRPr lang="ko-KR" altLang="en-US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하나의 상황에 대한 조건이 여러 개 로 나뉘고 각 조건에 다른 수행이 이루어져야 할 경우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 각 조건은 상호 배타적 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0524" y="2187686"/>
            <a:ext cx="100564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if</a:t>
            </a:r>
            <a:r>
              <a:rPr lang="ko-KR" altLang="en-US" dirty="0" smtClean="0"/>
              <a:t>(조건식1){</a:t>
            </a:r>
          </a:p>
          <a:p>
            <a:r>
              <a:rPr lang="ko-KR" altLang="en-US" dirty="0" smtClean="0"/>
              <a:t>      수행문1;        // 조건식1이 '</a:t>
            </a:r>
            <a:r>
              <a:rPr lang="ko-KR" altLang="en-US" dirty="0" err="1" smtClean="0"/>
              <a:t>참'인</a:t>
            </a:r>
            <a:r>
              <a:rPr lang="ko-KR" altLang="en-US" dirty="0" smtClean="0"/>
              <a:t> 경우 수행하고 전체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빠져나감</a:t>
            </a:r>
          </a:p>
          <a:p>
            <a:r>
              <a:rPr lang="ko-KR" altLang="en-US" dirty="0" smtClean="0"/>
              <a:t>  }</a:t>
            </a:r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else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if</a:t>
            </a:r>
            <a:r>
              <a:rPr lang="ko-KR" altLang="en-US" dirty="0" smtClean="0"/>
              <a:t>(조건식2){</a:t>
            </a:r>
          </a:p>
          <a:p>
            <a:r>
              <a:rPr lang="ko-KR" altLang="en-US" dirty="0" smtClean="0"/>
              <a:t>      수행문2;        // 조건식2이 '</a:t>
            </a:r>
            <a:r>
              <a:rPr lang="ko-KR" altLang="en-US" dirty="0" err="1" smtClean="0"/>
              <a:t>참'인</a:t>
            </a:r>
            <a:r>
              <a:rPr lang="ko-KR" altLang="en-US" dirty="0" smtClean="0"/>
              <a:t> 경우 수행하고 전체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빠져나감</a:t>
            </a:r>
          </a:p>
          <a:p>
            <a:r>
              <a:rPr lang="ko-KR" altLang="en-US" dirty="0" smtClean="0"/>
              <a:t>  }</a:t>
            </a:r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else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if</a:t>
            </a:r>
            <a:r>
              <a:rPr lang="ko-KR" altLang="en-US" dirty="0" smtClean="0"/>
              <a:t>(조건식3){</a:t>
            </a:r>
          </a:p>
          <a:p>
            <a:r>
              <a:rPr lang="ko-KR" altLang="en-US" dirty="0" smtClean="0"/>
              <a:t>      수행문3;        // 조건식3이 '</a:t>
            </a:r>
            <a:r>
              <a:rPr lang="ko-KR" altLang="en-US" dirty="0" err="1" smtClean="0"/>
              <a:t>참'인</a:t>
            </a:r>
            <a:r>
              <a:rPr lang="ko-KR" altLang="en-US" dirty="0" smtClean="0"/>
              <a:t> 경우 수행하고 전체 </a:t>
            </a:r>
            <a:r>
              <a:rPr lang="ko-KR" altLang="en-US" dirty="0" err="1" smtClean="0"/>
              <a:t>조건문을</a:t>
            </a:r>
            <a:r>
              <a:rPr lang="ko-KR" altLang="en-US" dirty="0" smtClean="0"/>
              <a:t> 빠져나감</a:t>
            </a:r>
          </a:p>
          <a:p>
            <a:r>
              <a:rPr lang="ko-KR" altLang="en-US" dirty="0" smtClean="0"/>
              <a:t>  }</a:t>
            </a:r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else</a:t>
            </a:r>
            <a:r>
              <a:rPr lang="ko-KR" altLang="en-US" dirty="0" smtClean="0"/>
              <a:t>{</a:t>
            </a:r>
          </a:p>
          <a:p>
            <a:r>
              <a:rPr lang="ko-KR" altLang="en-US" dirty="0" smtClean="0"/>
              <a:t>      수행문4;        // 위 조건이 모두 해당되지 않는 경우 수행됨 (디폴트 조건)</a:t>
            </a:r>
          </a:p>
          <a:p>
            <a:r>
              <a:rPr lang="ko-KR" altLang="en-US" dirty="0" smtClean="0"/>
              <a:t>  }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 수행문5;            // </a:t>
            </a:r>
            <a:r>
              <a:rPr lang="ko-KR" altLang="en-US" dirty="0" err="1" smtClean="0"/>
              <a:t>if-else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if-else</a:t>
            </a:r>
            <a:r>
              <a:rPr lang="ko-KR" altLang="en-US" dirty="0" smtClean="0"/>
              <a:t> 문이 끝나면 수행됨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 가령 조건식2가 만족되면 수행문2 -&gt; 수행문5  순으로 수행됨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8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1600"/>
            <a:ext cx="10515600" cy="63443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package ch15;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public class </a:t>
            </a:r>
            <a:r>
              <a:rPr lang="en-US" altLang="ko-KR" sz="1800" dirty="0" err="1" smtClean="0"/>
              <a:t>IfElseIfElseTest</a:t>
            </a:r>
            <a:r>
              <a:rPr lang="en-US" altLang="ko-KR" sz="1800" dirty="0" smtClean="0"/>
              <a:t> {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 smtClean="0"/>
              <a:t>   	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age = 12;</a:t>
            </a:r>
          </a:p>
          <a:p>
            <a:pPr marL="0" indent="0">
              <a:buNone/>
            </a:pPr>
            <a:r>
              <a:rPr lang="en-US" altLang="ko-KR" sz="1800" dirty="0" smtClean="0"/>
              <a:t>   	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charge;</a:t>
            </a:r>
          </a:p>
          <a:p>
            <a:pPr marL="0" indent="0">
              <a:buNone/>
            </a:pPr>
            <a:r>
              <a:rPr lang="en-US" altLang="ko-KR" sz="1800" dirty="0" smtClean="0"/>
              <a:t>   	</a:t>
            </a:r>
          </a:p>
          <a:p>
            <a:pPr marL="0" indent="0">
              <a:buNone/>
            </a:pPr>
            <a:r>
              <a:rPr lang="en-US" altLang="ko-KR" sz="1800" dirty="0" smtClean="0"/>
              <a:t>   	if(age &lt; 8){</a:t>
            </a:r>
          </a:p>
          <a:p>
            <a:pPr marL="0" indent="0">
              <a:buNone/>
            </a:pPr>
            <a:r>
              <a:rPr lang="en-US" altLang="ko-KR" sz="1800" dirty="0" smtClean="0"/>
              <a:t>   		charge = 1000; </a:t>
            </a:r>
          </a:p>
          <a:p>
            <a:pPr marL="0" indent="0">
              <a:buNone/>
            </a:pPr>
            <a:r>
              <a:rPr lang="en-US" altLang="ko-KR" sz="1800" dirty="0" smtClean="0"/>
              <a:t>   		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("</a:t>
            </a:r>
            <a:r>
              <a:rPr lang="ko-KR" altLang="en-US" sz="1800" dirty="0" smtClean="0"/>
              <a:t>미 취학 아동입니다</a:t>
            </a:r>
            <a:r>
              <a:rPr lang="en-US" altLang="ko-KR" sz="1800" dirty="0" smtClean="0"/>
              <a:t>.");</a:t>
            </a:r>
          </a:p>
          <a:p>
            <a:pPr marL="0" indent="0">
              <a:buNone/>
            </a:pPr>
            <a:r>
              <a:rPr lang="en-US" altLang="ko-KR" sz="1800" dirty="0" smtClean="0"/>
              <a:t>   	}</a:t>
            </a:r>
          </a:p>
          <a:p>
            <a:pPr marL="0" indent="0">
              <a:buNone/>
            </a:pPr>
            <a:r>
              <a:rPr lang="en-US" altLang="ko-KR" sz="1800" dirty="0" smtClean="0"/>
              <a:t>   	else if(age &lt; 14){</a:t>
            </a:r>
          </a:p>
          <a:p>
            <a:pPr marL="0" indent="0">
              <a:buNone/>
            </a:pPr>
            <a:r>
              <a:rPr lang="en-US" altLang="ko-KR" sz="1800" dirty="0" smtClean="0"/>
              <a:t>   		charge = 2000;</a:t>
            </a:r>
          </a:p>
          <a:p>
            <a:pPr marL="0" indent="0">
              <a:buNone/>
            </a:pPr>
            <a:r>
              <a:rPr lang="en-US" altLang="ko-KR" sz="1800" dirty="0" smtClean="0"/>
              <a:t>   		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("</a:t>
            </a:r>
            <a:r>
              <a:rPr lang="ko-KR" altLang="en-US" sz="1800" dirty="0" smtClean="0"/>
              <a:t>초등학생 입니다</a:t>
            </a:r>
            <a:r>
              <a:rPr lang="en-US" altLang="ko-KR" sz="1800" dirty="0" smtClean="0"/>
              <a:t>.");</a:t>
            </a:r>
          </a:p>
          <a:p>
            <a:pPr marL="0" indent="0">
              <a:buNone/>
            </a:pPr>
            <a:r>
              <a:rPr lang="en-US" altLang="ko-KR" sz="1800" dirty="0" smtClean="0"/>
              <a:t>   	}</a:t>
            </a:r>
          </a:p>
        </p:txBody>
      </p:sp>
    </p:spTree>
    <p:extLst>
      <p:ext uri="{BB962C8B-B14F-4D97-AF65-F5344CB8AC3E}">
        <p14:creationId xmlns:p14="http://schemas.microsoft.com/office/powerpoint/2010/main" val="23175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4089" y="269796"/>
            <a:ext cx="106002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else if(age &lt; 20){</a:t>
            </a:r>
          </a:p>
          <a:p>
            <a:r>
              <a:rPr lang="en-US" altLang="ko-KR" dirty="0"/>
              <a:t>   		charge = 2500;</a:t>
            </a:r>
          </a:p>
          <a:p>
            <a:r>
              <a:rPr lang="en-US" altLang="ko-KR" dirty="0"/>
              <a:t>   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중</a:t>
            </a:r>
            <a:r>
              <a:rPr lang="en-US" altLang="ko-KR" dirty="0"/>
              <a:t>, </a:t>
            </a:r>
            <a:r>
              <a:rPr lang="ko-KR" altLang="en-US" dirty="0"/>
              <a:t>고등학생 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   	}</a:t>
            </a:r>
          </a:p>
          <a:p>
            <a:r>
              <a:rPr lang="en-US" altLang="ko-KR" dirty="0"/>
              <a:t>   	else{</a:t>
            </a:r>
          </a:p>
          <a:p>
            <a:r>
              <a:rPr lang="en-US" altLang="ko-KR" dirty="0"/>
              <a:t>   		charge = 3000;</a:t>
            </a:r>
          </a:p>
          <a:p>
            <a:r>
              <a:rPr lang="en-US" altLang="ko-KR" dirty="0"/>
              <a:t>   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일반인 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   	} </a:t>
            </a:r>
          </a:p>
          <a:p>
            <a:r>
              <a:rPr lang="en-US" altLang="ko-KR" dirty="0"/>
              <a:t>   	</a:t>
            </a:r>
          </a:p>
          <a:p>
            <a:r>
              <a:rPr lang="en-US" altLang="ko-KR" dirty="0"/>
              <a:t>   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입장료는 </a:t>
            </a:r>
            <a:r>
              <a:rPr lang="en-US" altLang="ko-KR" dirty="0"/>
              <a:t>" + charge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092" y="3543225"/>
            <a:ext cx="3610479" cy="1066949"/>
          </a:xfrm>
        </p:spPr>
      </p:pic>
    </p:spTree>
    <p:extLst>
      <p:ext uri="{BB962C8B-B14F-4D97-AF65-F5344CB8AC3E}">
        <p14:creationId xmlns:p14="http://schemas.microsoft.com/office/powerpoint/2010/main" val="198603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65426" y="508549"/>
            <a:ext cx="9718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if-else if </a:t>
            </a:r>
            <a:r>
              <a:rPr lang="ko-KR" altLang="en-US" sz="2000" b="1" dirty="0" smtClean="0"/>
              <a:t>문과 </a:t>
            </a:r>
            <a:r>
              <a:rPr lang="en-US" altLang="ko-KR" sz="2000" b="1" dirty="0" smtClean="0"/>
              <a:t>if - if </a:t>
            </a:r>
            <a:r>
              <a:rPr lang="ko-KR" altLang="en-US" sz="2000" b="1" dirty="0" smtClean="0"/>
              <a:t>문의 차이점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65426" y="1121180"/>
            <a:ext cx="1049768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if- else if </a:t>
            </a:r>
            <a:r>
              <a:rPr lang="ko-KR" altLang="en-US" sz="2000" dirty="0"/>
              <a:t>를 사용하는 경우 하나의 조건이 만족 되면 나머지 </a:t>
            </a:r>
            <a:r>
              <a:rPr lang="en-US" altLang="ko-KR" sz="2000" dirty="0"/>
              <a:t>else if </a:t>
            </a:r>
            <a:r>
              <a:rPr lang="ko-KR" altLang="en-US" sz="2000" dirty="0"/>
              <a:t>부분은 수행되지 </a:t>
            </a:r>
            <a:r>
              <a:rPr lang="ko-KR" altLang="en-US" sz="2000" dirty="0" smtClean="0"/>
              <a:t>않음</a:t>
            </a:r>
            <a:endParaRPr lang="en-US" altLang="ko-KR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if - if </a:t>
            </a:r>
            <a:r>
              <a:rPr lang="ko-KR" altLang="en-US" sz="2000" dirty="0"/>
              <a:t>로 사용하게 되면 각각 다른 조건 문으로 해석되어 각각 수행하게 </a:t>
            </a:r>
            <a:r>
              <a:rPr lang="ko-KR" altLang="en-US" sz="2000" dirty="0" smtClean="0"/>
              <a:t>됨</a:t>
            </a:r>
            <a:endParaRPr lang="en-US" altLang="ko-KR" sz="2000" dirty="0" smtClean="0"/>
          </a:p>
          <a:p>
            <a:pPr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dirty="0"/>
              <a:t>( </a:t>
            </a:r>
            <a:r>
              <a:rPr lang="ko-KR" altLang="en-US" sz="2000" dirty="0"/>
              <a:t>위 예제를 </a:t>
            </a:r>
            <a:r>
              <a:rPr lang="en-US" altLang="ko-KR" sz="2000" dirty="0"/>
              <a:t>if </a:t>
            </a:r>
            <a:r>
              <a:rPr lang="ko-KR" altLang="en-US" sz="2000" dirty="0"/>
              <a:t>로 모두 바꾸어 봅시다</a:t>
            </a:r>
            <a:r>
              <a:rPr lang="en-US" altLang="ko-KR" sz="20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0405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66044" y="262765"/>
            <a:ext cx="1018257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package</a:t>
            </a:r>
            <a:r>
              <a:rPr lang="ko-KR" altLang="en-US" dirty="0" smtClean="0"/>
              <a:t> ch15;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class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IfIfTest</a:t>
            </a:r>
            <a:r>
              <a:rPr lang="ko-KR" altLang="en-US" dirty="0" smtClean="0"/>
              <a:t> {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	</a:t>
            </a:r>
            <a:r>
              <a:rPr lang="ko-KR" altLang="en-US" dirty="0" err="1" smtClean="0"/>
              <a:t>public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void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main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String</a:t>
            </a:r>
            <a:r>
              <a:rPr lang="ko-KR" altLang="en-US" dirty="0" smtClean="0"/>
              <a:t>[] </a:t>
            </a:r>
            <a:r>
              <a:rPr lang="ko-KR" altLang="en-US" dirty="0" err="1" smtClean="0"/>
              <a:t>args</a:t>
            </a:r>
            <a:r>
              <a:rPr lang="ko-KR" altLang="en-US" dirty="0" smtClean="0"/>
              <a:t>) {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age</a:t>
            </a:r>
            <a:r>
              <a:rPr lang="ko-KR" altLang="en-US" dirty="0" smtClean="0"/>
              <a:t> = 12;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int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charge</a:t>
            </a:r>
            <a:r>
              <a:rPr lang="ko-KR" altLang="en-US" dirty="0" smtClean="0"/>
              <a:t>;</a:t>
            </a:r>
          </a:p>
          <a:p>
            <a:r>
              <a:rPr lang="ko-KR" altLang="en-US" dirty="0" smtClean="0"/>
              <a:t>		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age</a:t>
            </a:r>
            <a:r>
              <a:rPr lang="ko-KR" altLang="en-US" dirty="0" smtClean="0"/>
              <a:t> &lt; 8){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charge</a:t>
            </a:r>
            <a:r>
              <a:rPr lang="ko-KR" altLang="en-US" dirty="0" smtClean="0"/>
              <a:t> = 1000; 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("미 취학 아동입니다.");</a:t>
            </a:r>
          </a:p>
          <a:p>
            <a:r>
              <a:rPr lang="ko-KR" altLang="en-US" dirty="0" smtClean="0"/>
              <a:t>		}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age</a:t>
            </a:r>
            <a:r>
              <a:rPr lang="ko-KR" altLang="en-US" dirty="0" smtClean="0"/>
              <a:t> &lt; 14){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charge</a:t>
            </a:r>
            <a:r>
              <a:rPr lang="ko-KR" altLang="en-US" dirty="0" smtClean="0"/>
              <a:t> = 2000;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("초등학생 입니다.");</a:t>
            </a:r>
          </a:p>
          <a:p>
            <a:r>
              <a:rPr lang="ko-KR" altLang="en-US" dirty="0" smtClean="0"/>
              <a:t>		}</a:t>
            </a:r>
          </a:p>
          <a:p>
            <a:r>
              <a:rPr lang="ko-KR" altLang="en-US" dirty="0" smtClean="0"/>
              <a:t>		</a:t>
            </a:r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age</a:t>
            </a:r>
            <a:r>
              <a:rPr lang="ko-KR" altLang="en-US" dirty="0" smtClean="0"/>
              <a:t> &lt; 20){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charge</a:t>
            </a:r>
            <a:r>
              <a:rPr lang="ko-KR" altLang="en-US" dirty="0" smtClean="0"/>
              <a:t> = 2500;</a:t>
            </a:r>
          </a:p>
          <a:p>
            <a:r>
              <a:rPr lang="ko-KR" altLang="en-US" dirty="0" smtClean="0"/>
              <a:t>			</a:t>
            </a:r>
            <a:r>
              <a:rPr lang="ko-KR" altLang="en-US" dirty="0" err="1" smtClean="0"/>
              <a:t>System.out.println</a:t>
            </a:r>
            <a:r>
              <a:rPr lang="ko-KR" altLang="en-US" dirty="0" smtClean="0"/>
              <a:t>("중, 고등학생 입니다.");</a:t>
            </a:r>
          </a:p>
          <a:p>
            <a:r>
              <a:rPr lang="ko-KR" altLang="en-US" dirty="0" smtClean="0"/>
              <a:t>		}</a:t>
            </a:r>
          </a:p>
          <a:p>
            <a:r>
              <a:rPr lang="ko-KR" altLang="en-US" dirty="0" smtClean="0"/>
              <a:t>	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2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1249</TotalTime>
  <Words>3294</Words>
  <Application>Microsoft Office PowerPoint</Application>
  <PresentationFormat>와이드스크린</PresentationFormat>
  <Paragraphs>1032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125</vt:i4>
      </vt:variant>
    </vt:vector>
  </HeadingPairs>
  <TitlesOfParts>
    <vt:vector size="130" baseType="lpstr">
      <vt:lpstr>Arial Unicode MS</vt:lpstr>
      <vt:lpstr>맑은 고딕</vt:lpstr>
      <vt:lpstr>Arial</vt:lpstr>
      <vt:lpstr>Corbel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첫 프로그램 "Hello, Java" 출력하기</vt:lpstr>
      <vt:lpstr>PowerPoint 프레젠테이션</vt:lpstr>
      <vt:lpstr>8비트로 5를 표현해 보면...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연산 중 형 변환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무한 반복 할 때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다음 강의 20. 반복문 이 여러 번 포개진 중첩 반복문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</dc:creator>
  <cp:lastModifiedBy>821086103053</cp:lastModifiedBy>
  <cp:revision>347</cp:revision>
  <dcterms:created xsi:type="dcterms:W3CDTF">2021-05-12T03:33:51Z</dcterms:created>
  <dcterms:modified xsi:type="dcterms:W3CDTF">2022-07-03T22:25:05Z</dcterms:modified>
</cp:coreProperties>
</file>